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64" r:id="rId4"/>
    <p:sldId id="265" r:id="rId5"/>
    <p:sldId id="283" r:id="rId6"/>
    <p:sldId id="284" r:id="rId7"/>
    <p:sldId id="286" r:id="rId8"/>
    <p:sldId id="305" r:id="rId9"/>
    <p:sldId id="306" r:id="rId10"/>
    <p:sldId id="292" r:id="rId11"/>
    <p:sldId id="288" r:id="rId12"/>
    <p:sldId id="270" r:id="rId13"/>
    <p:sldId id="274" r:id="rId14"/>
    <p:sldId id="293" r:id="rId15"/>
    <p:sldId id="300" r:id="rId16"/>
    <p:sldId id="294" r:id="rId17"/>
    <p:sldId id="296" r:id="rId18"/>
    <p:sldId id="297" r:id="rId19"/>
    <p:sldId id="301" r:id="rId20"/>
    <p:sldId id="302" r:id="rId21"/>
    <p:sldId id="298" r:id="rId22"/>
    <p:sldId id="266" r:id="rId23"/>
    <p:sldId id="303" r:id="rId24"/>
    <p:sldId id="299" r:id="rId25"/>
    <p:sldId id="304" r:id="rId26"/>
  </p:sldIdLst>
  <p:sldSz cx="9144000" cy="5143500" type="screen16x9"/>
  <p:notesSz cx="6858000" cy="9144000"/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A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46"/>
    <p:restoredTop sz="89889"/>
  </p:normalViewPr>
  <p:slideViewPr>
    <p:cSldViewPr snapToGrid="0" snapToObjects="1">
      <p:cViewPr varScale="1">
        <p:scale>
          <a:sx n="93" d="100"/>
          <a:sy n="93" d="100"/>
        </p:scale>
        <p:origin x="208" y="6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DADBA7-709A-3347-B9B6-A3C35F1C2080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106716-A34F-6245-BFD2-F36EE9DEF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92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two equations serve more than 99% of MRI</a:t>
            </a:r>
            <a:r>
              <a:rPr lang="en-US" baseline="0" dirty="0"/>
              <a:t> experiments!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06716-A34F-6245-BFD2-F36EE9DEFE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011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06716-A34F-6245-BFD2-F36EE9DEFE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83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06716-A34F-6245-BFD2-F36EE9DEFE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04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06716-A34F-6245-BFD2-F36EE9DEFE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656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06716-A34F-6245-BFD2-F36EE9DEFE6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93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tau is approx. 1 </a:t>
            </a:r>
            <a:r>
              <a:rPr lang="en-US" dirty="0" err="1"/>
              <a:t>ms</a:t>
            </a:r>
            <a:r>
              <a:rPr lang="en-US" dirty="0"/>
              <a:t> to suppress fat at 3T (fat shift 3.5 ppm)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06716-A34F-6245-BFD2-F36EE9DEFE6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09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06716-A34F-6245-BFD2-F36EE9DEFE6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145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06716-A34F-6245-BFD2-F36EE9DEFE6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18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832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869E7D8-8422-E043-8BEF-9CAB89662DA8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D029B1D-E65D-AA4F-AB4B-FD558B0E3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914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869E7D8-8422-E043-8BEF-9CAB89662DA8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D029B1D-E65D-AA4F-AB4B-FD558B0E3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10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869E7D8-8422-E043-8BEF-9CAB89662DA8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D029B1D-E65D-AA4F-AB4B-FD558B0E3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820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869E7D8-8422-E043-8BEF-9CAB89662DA8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D029B1D-E65D-AA4F-AB4B-FD558B0E3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47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869E7D8-8422-E043-8BEF-9CAB89662DA8}" type="datetimeFigureOut">
              <a:rPr lang="en-US" smtClean="0"/>
              <a:t>2/7/24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D029B1D-E65D-AA4F-AB4B-FD558B0E3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31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869E7D8-8422-E043-8BEF-9CAB89662DA8}" type="datetimeFigureOut">
              <a:rPr lang="en-US" smtClean="0"/>
              <a:t>2/7/24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D029B1D-E65D-AA4F-AB4B-FD558B0E3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05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869E7D8-8422-E043-8BEF-9CAB89662DA8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D029B1D-E65D-AA4F-AB4B-FD558B0E3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77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869E7D8-8422-E043-8BEF-9CAB89662DA8}" type="datetimeFigureOut">
              <a:rPr lang="en-US" smtClean="0"/>
              <a:t>2/7/24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D029B1D-E65D-AA4F-AB4B-FD558B0E3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66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869E7D8-8422-E043-8BEF-9CAB89662DA8}" type="datetimeFigureOut">
              <a:rPr lang="en-US" smtClean="0"/>
              <a:t>2/7/24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D029B1D-E65D-AA4F-AB4B-FD558B0E3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61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869E7D8-8422-E043-8BEF-9CAB89662DA8}" type="datetimeFigureOut">
              <a:rPr lang="en-US" smtClean="0"/>
              <a:t>2/7/24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D029B1D-E65D-AA4F-AB4B-FD558B0E3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36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ACF891DF-29AD-4E4D-B900-E6E3425542B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776642" y="4848443"/>
            <a:ext cx="1152128" cy="260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30038" tIns="65018" rIns="130038" bIns="65018"/>
          <a:lstStyle/>
          <a:p>
            <a:pPr algn="r">
              <a:defRPr/>
            </a:pPr>
            <a:r>
              <a:rPr lang="en-US" sz="1200" noProof="0">
                <a:solidFill>
                  <a:srgbClr val="0D4587"/>
                </a:solidFill>
                <a:latin typeface="Calibri"/>
                <a:cs typeface="Calibri"/>
              </a:rPr>
              <a:t> slide </a:t>
            </a:r>
            <a:fld id="{C3DE786F-CEEE-49B2-B703-200DB7E7FB3D}" type="slidenum">
              <a:rPr lang="en-US" sz="1200" noProof="0" smtClean="0">
                <a:solidFill>
                  <a:srgbClr val="0D4587"/>
                </a:solidFill>
                <a:latin typeface="Calibri"/>
                <a:cs typeface="Calibri"/>
              </a:rPr>
              <a:pPr algn="r">
                <a:defRPr/>
              </a:pPr>
              <a:t>‹#›</a:t>
            </a:fld>
            <a:endParaRPr lang="en-US" sz="1200" noProof="0">
              <a:solidFill>
                <a:srgbClr val="0D4587"/>
              </a:solidFill>
              <a:latin typeface="Calibri"/>
              <a:cs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078C56-CB4F-B743-BB93-A864FEE91A8A}"/>
              </a:ext>
            </a:extLst>
          </p:cNvPr>
          <p:cNvSpPr/>
          <p:nvPr userDrawn="1"/>
        </p:nvSpPr>
        <p:spPr>
          <a:xfrm>
            <a:off x="215230" y="4840267"/>
            <a:ext cx="34511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E3374"/>
                </a:solidFill>
                <a:latin typeface="Calibri"/>
                <a:cs typeface="Calibri"/>
              </a:rPr>
              <a:t>“MR physics of RF pulses”, </a:t>
            </a:r>
            <a:r>
              <a:rPr lang="en-US" sz="1200" dirty="0">
                <a:solidFill>
                  <a:srgbClr val="0D4587"/>
                </a:solidFill>
                <a:latin typeface="Calibri" charset="0"/>
                <a:ea typeface="ＭＳ Ｐゴシック" charset="0"/>
                <a:cs typeface="ＭＳ Ｐゴシック" charset="0"/>
              </a:rPr>
              <a:t>Tony Stöcker, DZNE Bonn</a:t>
            </a:r>
          </a:p>
        </p:txBody>
      </p:sp>
    </p:spTree>
    <p:extLst>
      <p:ext uri="{BB962C8B-B14F-4D97-AF65-F5344CB8AC3E}">
        <p14:creationId xmlns:p14="http://schemas.microsoft.com/office/powerpoint/2010/main" val="482580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tony.stoecker@dzne.d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Relationship Id="rId9" Type="http://schemas.openxmlformats.org/officeDocument/2006/relationships/image" Target="../media/image3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37.emf"/><Relationship Id="rId7" Type="http://schemas.openxmlformats.org/officeDocument/2006/relationships/oleObject" Target="../embeddings/oleObject2.bin"/><Relationship Id="rId12" Type="http://schemas.openxmlformats.org/officeDocument/2006/relationships/image" Target="../media/image4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3.emf"/><Relationship Id="rId5" Type="http://schemas.openxmlformats.org/officeDocument/2006/relationships/image" Target="../media/image39.emf"/><Relationship Id="rId10" Type="http://schemas.openxmlformats.org/officeDocument/2006/relationships/image" Target="../media/image42.emf"/><Relationship Id="rId4" Type="http://schemas.openxmlformats.org/officeDocument/2006/relationships/image" Target="../media/image38.emf"/><Relationship Id="rId9" Type="http://schemas.openxmlformats.org/officeDocument/2006/relationships/hyperlink" Target="https://doi.org/10.1109/42.75611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arks%E2%80%93McClellan_filter_design_algorithm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5" Type="http://schemas.openxmlformats.org/officeDocument/2006/relationships/image" Target="../media/image51.png"/><Relationship Id="rId4" Type="http://schemas.openxmlformats.org/officeDocument/2006/relationships/image" Target="../media/image5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4.emf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6.png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6" Type="http://schemas.openxmlformats.org/officeDocument/2006/relationships/image" Target="../media/image68.emf"/><Relationship Id="rId5" Type="http://schemas.openxmlformats.org/officeDocument/2006/relationships/image" Target="../media/image67.png"/><Relationship Id="rId4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emf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oleObject" Target="../embeddings/oleObject1.bin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Relationship Id="rId9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3.mov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video" Target="../media/media4.mov"/><Relationship Id="rId5" Type="http://schemas.microsoft.com/office/2007/relationships/media" Target="../media/media4.mov"/><Relationship Id="rId10" Type="http://schemas.openxmlformats.org/officeDocument/2006/relationships/image" Target="../media/image21.png"/><Relationship Id="rId4" Type="http://schemas.openxmlformats.org/officeDocument/2006/relationships/video" Target="../media/media3.mov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27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A5C44B7-1DC2-ED44-9EAD-2144F35593E7}"/>
              </a:ext>
            </a:extLst>
          </p:cNvPr>
          <p:cNvSpPr txBox="1">
            <a:spLocks/>
          </p:cNvSpPr>
          <p:nvPr/>
        </p:nvSpPr>
        <p:spPr bwMode="auto">
          <a:xfrm>
            <a:off x="272302" y="459919"/>
            <a:ext cx="8640960" cy="385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Calibri"/>
                <a:cs typeface="Calibri"/>
              </a:rPr>
              <a:t>ISMRM German Chapter –  Ph.D. Student training 2024 / Freiburg </a:t>
            </a:r>
            <a:r>
              <a:rPr lang="en-US" sz="1800" dirty="0" err="1">
                <a:latin typeface="Calibri"/>
                <a:cs typeface="Calibri"/>
              </a:rPr>
              <a:t>im</a:t>
            </a:r>
            <a:r>
              <a:rPr lang="en-US" sz="1800" dirty="0">
                <a:latin typeface="Calibri"/>
                <a:cs typeface="Calibri"/>
              </a:rPr>
              <a:t> Breisgau</a:t>
            </a:r>
          </a:p>
          <a:p>
            <a:pPr marL="0" indent="0">
              <a:buNone/>
            </a:pPr>
            <a:r>
              <a:rPr lang="en-US" sz="2400" i="1" dirty="0">
                <a:latin typeface="Calibri"/>
                <a:cs typeface="Calibri"/>
              </a:rPr>
              <a:t>Hands-on MR Physics with Pulseq</a:t>
            </a:r>
          </a:p>
          <a:p>
            <a:pPr marL="0" indent="0">
              <a:buNone/>
            </a:pPr>
            <a:endParaRPr lang="en-US" sz="2400" i="1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sz="2400" i="1" dirty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1800" dirty="0">
                <a:latin typeface="Calibri"/>
                <a:cs typeface="Calibri"/>
              </a:rPr>
              <a:t> </a:t>
            </a:r>
            <a:endParaRPr lang="en-US" sz="3600" i="1" dirty="0">
              <a:latin typeface="Calibri"/>
              <a:cs typeface="Calibri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b="1" dirty="0"/>
              <a:t>MR physics of RF pulses</a:t>
            </a:r>
            <a:endParaRPr lang="en-US" sz="14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0" indent="0">
              <a:buFontTx/>
              <a:buNone/>
            </a:pPr>
            <a:endParaRPr lang="en-US" sz="18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0" indent="0" algn="ctr">
              <a:buFontTx/>
              <a:buNone/>
            </a:pPr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Tony </a:t>
            </a:r>
            <a:r>
              <a:rPr lang="en-US" sz="1800" dirty="0" err="1">
                <a:latin typeface="Calibri" charset="0"/>
                <a:ea typeface="ＭＳ Ｐゴシック" charset="0"/>
                <a:cs typeface="ＭＳ Ｐゴシック" charset="0"/>
              </a:rPr>
              <a:t>Stöcker</a:t>
            </a:r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, DZNE Bonn, Germany</a:t>
            </a:r>
          </a:p>
          <a:p>
            <a:pPr marL="0" indent="0" algn="ctr">
              <a:buFontTx/>
              <a:buNone/>
            </a:pPr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  <a:hlinkClick r:id="rId2"/>
              </a:rPr>
              <a:t>tony.stoecker@dzne.de</a:t>
            </a:r>
            <a:endParaRPr lang="en-US" sz="32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29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B5AAA3A8-45E5-4748-11D8-8712200DB6BA}"/>
              </a:ext>
            </a:extLst>
          </p:cNvPr>
          <p:cNvGrpSpPr/>
          <p:nvPr/>
        </p:nvGrpSpPr>
        <p:grpSpPr>
          <a:xfrm>
            <a:off x="7248569" y="2759236"/>
            <a:ext cx="1800200" cy="2223349"/>
            <a:chOff x="7236296" y="1988840"/>
            <a:chExt cx="1800200" cy="2223349"/>
          </a:xfrm>
        </p:grpSpPr>
        <p:pic>
          <p:nvPicPr>
            <p:cNvPr id="47" name="Picture 4" descr="med_offres.png">
              <a:extLst>
                <a:ext uri="{FF2B5EF4-FFF2-40B4-BE49-F238E27FC236}">
                  <a16:creationId xmlns:a16="http://schemas.microsoft.com/office/drawing/2014/main" id="{569CDAA6-295D-2084-E3C1-3F73AC793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02" r="29816"/>
            <a:stretch>
              <a:fillRect/>
            </a:stretch>
          </p:blipFill>
          <p:spPr bwMode="auto">
            <a:xfrm>
              <a:off x="7236296" y="1988840"/>
              <a:ext cx="1800200" cy="2223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3B4CEA5-3A26-B3F2-A200-48D93522F0C5}"/>
                </a:ext>
              </a:extLst>
            </p:cNvPr>
            <p:cNvGrpSpPr/>
            <p:nvPr/>
          </p:nvGrpSpPr>
          <p:grpSpPr>
            <a:xfrm>
              <a:off x="7911491" y="2276872"/>
              <a:ext cx="927270" cy="1590176"/>
              <a:chOff x="7911491" y="2276872"/>
              <a:chExt cx="927270" cy="1590176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5585FD0-EB0C-E71F-80C5-8FD291C38A0D}"/>
                  </a:ext>
                </a:extLst>
              </p:cNvPr>
              <p:cNvCxnSpPr/>
              <p:nvPr/>
            </p:nvCxnSpPr>
            <p:spPr>
              <a:xfrm flipH="1">
                <a:off x="8185100" y="2564904"/>
                <a:ext cx="347340" cy="864096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Pie 49">
                <a:extLst>
                  <a:ext uri="{FF2B5EF4-FFF2-40B4-BE49-F238E27FC236}">
                    <a16:creationId xmlns:a16="http://schemas.microsoft.com/office/drawing/2014/main" id="{C8AEBEE9-663F-453D-FBD4-4A9862720581}"/>
                  </a:ext>
                </a:extLst>
              </p:cNvPr>
              <p:cNvSpPr/>
              <p:nvPr/>
            </p:nvSpPr>
            <p:spPr>
              <a:xfrm rot="6515524">
                <a:off x="8008652" y="3267736"/>
                <a:ext cx="350591" cy="288032"/>
              </a:xfrm>
              <a:prstGeom prst="pie">
                <a:avLst>
                  <a:gd name="adj1" fmla="val 9797517"/>
                  <a:gd name="adj2" fmla="val 11101853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7F86174-BD53-5F49-2310-3B1077BDAC87}"/>
                  </a:ext>
                </a:extLst>
              </p:cNvPr>
              <p:cNvSpPr txBox="1"/>
              <p:nvPr/>
            </p:nvSpPr>
            <p:spPr>
              <a:xfrm>
                <a:off x="7911491" y="3045253"/>
                <a:ext cx="3129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Times"/>
                    <a:cs typeface="Times"/>
                  </a:rPr>
                  <a:t>α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20FC221-14CD-6C34-99CD-0A8AD811D010}"/>
                  </a:ext>
                </a:extLst>
              </p:cNvPr>
              <p:cNvSpPr txBox="1"/>
              <p:nvPr/>
            </p:nvSpPr>
            <p:spPr>
              <a:xfrm>
                <a:off x="8460432" y="2276872"/>
                <a:ext cx="3783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Times"/>
                    <a:cs typeface="Times"/>
                  </a:rPr>
                  <a:t>M</a:t>
                </a: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B755989-B14D-8A8D-3271-7FC51379B3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183948" y="3429002"/>
                <a:ext cx="348492" cy="31239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C6977AF-62E5-9FF1-C424-F47E1F4AEA2E}"/>
                  </a:ext>
                </a:extLst>
              </p:cNvPr>
              <p:cNvSpPr txBox="1"/>
              <p:nvPr/>
            </p:nvSpPr>
            <p:spPr>
              <a:xfrm>
                <a:off x="8090640" y="3528494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ɸ</a:t>
                </a:r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Pie 54">
                <a:extLst>
                  <a:ext uri="{FF2B5EF4-FFF2-40B4-BE49-F238E27FC236}">
                    <a16:creationId xmlns:a16="http://schemas.microsoft.com/office/drawing/2014/main" id="{3035F95E-6FA6-B93B-4616-A30B98518A10}"/>
                  </a:ext>
                </a:extLst>
              </p:cNvPr>
              <p:cNvSpPr/>
              <p:nvPr/>
            </p:nvSpPr>
            <p:spPr>
              <a:xfrm rot="15675213">
                <a:off x="7983053" y="3241252"/>
                <a:ext cx="392172" cy="390430"/>
              </a:xfrm>
              <a:prstGeom prst="pie">
                <a:avLst>
                  <a:gd name="adj1" fmla="val 8281614"/>
                  <a:gd name="adj2" fmla="val 119838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EB406E7C-98B1-31CD-9D38-69561EE1DA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32440" y="2560804"/>
                <a:ext cx="0" cy="113696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98BBB5E9-5FAB-0E4A-BA35-DA472E1E68FB}"/>
              </a:ext>
            </a:extLst>
          </p:cNvPr>
          <p:cNvSpPr/>
          <p:nvPr/>
        </p:nvSpPr>
        <p:spPr>
          <a:xfrm>
            <a:off x="235812" y="382052"/>
            <a:ext cx="8879602" cy="1337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cs typeface="Calibri"/>
              </a:rPr>
              <a:t>Closed-form solutions of the Bloch Equations (3)</a:t>
            </a:r>
          </a:p>
          <a:p>
            <a:pPr>
              <a:lnSpc>
                <a:spcPct val="150000"/>
              </a:lnSpc>
            </a:pPr>
            <a:r>
              <a:rPr lang="en-US" sz="2000" i="1" dirty="0">
                <a:solidFill>
                  <a:prstClr val="black"/>
                </a:solidFill>
              </a:rPr>
              <a:t>Bloch Equation with constant RF pulse and off-resonance</a:t>
            </a:r>
          </a:p>
          <a:p>
            <a:pPr>
              <a:lnSpc>
                <a:spcPct val="150000"/>
              </a:lnSpc>
            </a:pPr>
            <a:endParaRPr lang="en-US" sz="2000" i="1" dirty="0">
              <a:solidFill>
                <a:prstClr val="black"/>
              </a:solidFill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4C27C72D-F03B-5D8A-0186-4D37CB6FB4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565" y="2208664"/>
            <a:ext cx="51272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charset="0"/>
                <a:cs typeface="Calibri" charset="0"/>
              </a:rPr>
              <a:t>Solutions is a </a:t>
            </a:r>
            <a:r>
              <a:rPr lang="en-US" sz="1800" b="1" dirty="0">
                <a:latin typeface="Calibri" charset="0"/>
                <a:cs typeface="Calibri" charset="0"/>
              </a:rPr>
              <a:t>rotation</a:t>
            </a:r>
            <a:r>
              <a:rPr lang="en-US" sz="1800" dirty="0">
                <a:latin typeface="Calibri" charset="0"/>
                <a:cs typeface="Calibri" charset="0"/>
              </a:rPr>
              <a:t> around the </a:t>
            </a:r>
            <a:r>
              <a:rPr lang="en-US" sz="1800" b="1" dirty="0">
                <a:latin typeface="Calibri" charset="0"/>
                <a:cs typeface="Calibri" charset="0"/>
              </a:rPr>
              <a:t>effective Field: </a:t>
            </a:r>
            <a:endParaRPr lang="en-US" sz="1800" dirty="0">
              <a:latin typeface="Calibri" charset="0"/>
              <a:cs typeface="Calibri" charset="0"/>
            </a:endParaRP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30C04E9C-99F8-36A1-DEC0-A1C09269D6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565" y="2760419"/>
            <a:ext cx="7091264" cy="1953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sz="1800" i="1" dirty="0">
                <a:latin typeface="Calibri" charset="0"/>
                <a:cs typeface="Calibri" charset="0"/>
              </a:rPr>
              <a:t>nutation frequency</a:t>
            </a:r>
          </a:p>
          <a:p>
            <a:pPr marL="285750" indent="-285750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Calibri" charset="0"/>
                <a:cs typeface="Calibri" charset="0"/>
              </a:rPr>
              <a:t>rotation angle after time </a:t>
            </a:r>
            <a:r>
              <a:rPr lang="en-US" sz="1800" i="1" dirty="0">
                <a:latin typeface="Times" pitchFamily="2" charset="0"/>
                <a:cs typeface="Calibri" charset="0"/>
              </a:rPr>
              <a:t>𝜏</a:t>
            </a:r>
            <a:r>
              <a:rPr lang="en-US" sz="1800" dirty="0">
                <a:latin typeface="Calibri" charset="0"/>
                <a:cs typeface="Calibri" charset="0"/>
              </a:rPr>
              <a:t>  is </a:t>
            </a:r>
            <a:r>
              <a:rPr lang="en-US" sz="1800" dirty="0">
                <a:latin typeface="Symbol" charset="0"/>
                <a:cs typeface="Symbol" charset="0"/>
              </a:rPr>
              <a:t>W</a:t>
            </a:r>
            <a:r>
              <a:rPr lang="en-US" sz="1800" i="1" dirty="0">
                <a:latin typeface="Times" pitchFamily="2" charset="0"/>
                <a:cs typeface="Calibri" charset="0"/>
              </a:rPr>
              <a:t>𝜏  </a:t>
            </a:r>
            <a:r>
              <a:rPr lang="en-US" sz="1800" dirty="0">
                <a:latin typeface="Calibri" charset="0"/>
                <a:cs typeface="Calibri" charset="0"/>
              </a:rPr>
              <a:t>(this is not the flip angle!)</a:t>
            </a:r>
          </a:p>
          <a:p>
            <a:pPr marL="285750" indent="-285750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Calibri" charset="0"/>
                <a:cs typeface="Calibri" charset="0"/>
              </a:rPr>
              <a:t>resulting flip angle</a:t>
            </a:r>
            <a:r>
              <a:rPr lang="en-US" sz="1800" baseline="30000" dirty="0">
                <a:latin typeface="Calibri" charset="0"/>
                <a:cs typeface="Calibri" charset="0"/>
              </a:rPr>
              <a:t>1</a:t>
            </a:r>
            <a:r>
              <a:rPr lang="en-US" sz="1800" dirty="0">
                <a:latin typeface="Calibri" charset="0"/>
                <a:cs typeface="Calibri" charset="0"/>
              </a:rPr>
              <a:t>: </a:t>
            </a:r>
          </a:p>
          <a:p>
            <a:pPr marL="285750" indent="-285750" eaLnBrk="1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Calibri" charset="0"/>
                <a:cs typeface="Calibri" charset="0"/>
              </a:rPr>
              <a:t>resulting phase</a:t>
            </a:r>
            <a:r>
              <a:rPr lang="en-US" sz="1800" baseline="30000" dirty="0">
                <a:latin typeface="Calibri" charset="0"/>
                <a:cs typeface="Calibri" charset="0"/>
              </a:rPr>
              <a:t>1</a:t>
            </a:r>
            <a:r>
              <a:rPr lang="en-US" sz="1800" dirty="0">
                <a:latin typeface="Calibri" charset="0"/>
                <a:cs typeface="Calibri" charset="0"/>
              </a:rPr>
              <a:t>: </a:t>
            </a:r>
          </a:p>
        </p:txBody>
      </p:sp>
      <p:pic>
        <p:nvPicPr>
          <p:cNvPr id="10" name="Picture 9" descr="latex-image-1.pdf">
            <a:extLst>
              <a:ext uri="{FF2B5EF4-FFF2-40B4-BE49-F238E27FC236}">
                <a16:creationId xmlns:a16="http://schemas.microsoft.com/office/drawing/2014/main" id="{4DC9E21D-8D1D-63DE-F697-9BD5CC621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057" y="2759236"/>
            <a:ext cx="2201745" cy="381636"/>
          </a:xfrm>
          <a:prstGeom prst="rect">
            <a:avLst/>
          </a:prstGeom>
        </p:spPr>
      </p:pic>
      <p:pic>
        <p:nvPicPr>
          <p:cNvPr id="13" name="Picture 12" descr="latex-image-1.pdf">
            <a:extLst>
              <a:ext uri="{FF2B5EF4-FFF2-40B4-BE49-F238E27FC236}">
                <a16:creationId xmlns:a16="http://schemas.microsoft.com/office/drawing/2014/main" id="{D9878841-A0A1-9C9B-D37C-88F5515D81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066" y="2156819"/>
            <a:ext cx="2588052" cy="444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4AFFD0-AFB3-2BCD-28FD-39430CEBBC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565" y="1371530"/>
            <a:ext cx="5309965" cy="605834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FF8653BB-1C54-5903-2F19-A7B24D3D04BE}"/>
              </a:ext>
            </a:extLst>
          </p:cNvPr>
          <p:cNvGrpSpPr>
            <a:grpSpLocks noChangeAspect="1"/>
          </p:cNvGrpSpPr>
          <p:nvPr/>
        </p:nvGrpSpPr>
        <p:grpSpPr>
          <a:xfrm>
            <a:off x="7264048" y="142915"/>
            <a:ext cx="1644140" cy="1764248"/>
            <a:chOff x="6732588" y="2997200"/>
            <a:chExt cx="1943100" cy="2389188"/>
          </a:xfrm>
        </p:grpSpPr>
        <p:pic>
          <p:nvPicPr>
            <p:cNvPr id="31" name="Picture 1">
              <a:extLst>
                <a:ext uri="{FF2B5EF4-FFF2-40B4-BE49-F238E27FC236}">
                  <a16:creationId xmlns:a16="http://schemas.microsoft.com/office/drawing/2014/main" id="{3136D682-84FE-B5B7-0C7D-4BD9D2385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588" y="2997200"/>
              <a:ext cx="1943100" cy="2389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531500C-C385-2EE9-A88C-B61AB3FF00D8}"/>
                </a:ext>
              </a:extLst>
            </p:cNvPr>
            <p:cNvSpPr txBox="1"/>
            <p:nvPr/>
          </p:nvSpPr>
          <p:spPr>
            <a:xfrm>
              <a:off x="8172400" y="3563724"/>
              <a:ext cx="31304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"/>
                  <a:cs typeface="Times"/>
                </a:rPr>
                <a:t>n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E398576-5AC0-B3E5-7C2B-2F6E6D9ADD5E}"/>
                </a:ext>
              </a:extLst>
            </p:cNvPr>
            <p:cNvSpPr/>
            <p:nvPr/>
          </p:nvSpPr>
          <p:spPr>
            <a:xfrm>
              <a:off x="7497560" y="3659135"/>
              <a:ext cx="416484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r>
                <a:rPr lang="en-US" dirty="0" err="1">
                  <a:solidFill>
                    <a:srgbClr val="595959"/>
                  </a:solidFill>
                  <a:latin typeface="Symbol" charset="0"/>
                  <a:cs typeface="Symbol" charset="0"/>
                </a:rPr>
                <a:t>W</a:t>
              </a:r>
              <a:r>
                <a:rPr lang="en-US" dirty="0" err="1">
                  <a:solidFill>
                    <a:srgbClr val="595959"/>
                  </a:solidFill>
                  <a:latin typeface="Times"/>
                  <a:cs typeface="Times"/>
                </a:rPr>
                <a:t>t</a:t>
              </a:r>
              <a:endParaRPr lang="en-US" dirty="0">
                <a:solidFill>
                  <a:srgbClr val="595959"/>
                </a:solidFill>
                <a:latin typeface="Times"/>
                <a:cs typeface="Times"/>
              </a:endParaRPr>
            </a:p>
          </p:txBody>
        </p:sp>
      </p:grpSp>
      <p:sp>
        <p:nvSpPr>
          <p:cNvPr id="35" name="Rectangle 1">
            <a:extLst>
              <a:ext uri="{FF2B5EF4-FFF2-40B4-BE49-F238E27FC236}">
                <a16:creationId xmlns:a16="http://schemas.microsoft.com/office/drawing/2014/main" id="{950E86E4-4425-6668-A22E-B28BF766D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4843" y="4871723"/>
            <a:ext cx="424847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i="1" baseline="30000" dirty="0"/>
              <a:t>1</a:t>
            </a:r>
            <a:r>
              <a:rPr lang="en-US" sz="1400" i="1" dirty="0"/>
              <a:t> Freed DE et al. JMR 2003;162:328–335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E125643-4E7A-345F-9FE7-2F9688C61D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8705" y="3646523"/>
            <a:ext cx="4183136" cy="60486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0AEEB60-45E9-19F9-A838-56DE7A1D21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1967" y="4260567"/>
            <a:ext cx="2378368" cy="55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4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5D0C23B-94CF-C54C-9B64-B8E1F292F57C}"/>
              </a:ext>
            </a:extLst>
          </p:cNvPr>
          <p:cNvSpPr/>
          <p:nvPr/>
        </p:nvSpPr>
        <p:spPr>
          <a:xfrm>
            <a:off x="409838" y="1137702"/>
            <a:ext cx="6505371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prstClr val="black"/>
                </a:solidFill>
              </a:rPr>
              <a:t>Two possible approaches</a:t>
            </a:r>
          </a:p>
          <a:p>
            <a:pPr lvl="0"/>
            <a:endParaRPr lang="en-US" sz="2000" dirty="0">
              <a:solidFill>
                <a:prstClr val="black"/>
              </a:solidFill>
            </a:endParaRPr>
          </a:p>
          <a:p>
            <a:pPr marL="457200" indent="-457200">
              <a:buFont typeface="+mj-lt"/>
              <a:buAutoNum type="alphaLcParenR"/>
            </a:pPr>
            <a:r>
              <a:rPr lang="en-US" sz="2000" dirty="0">
                <a:solidFill>
                  <a:prstClr val="black"/>
                </a:solidFill>
              </a:rPr>
              <a:t>Use a generic ODE solver for numerical integration</a:t>
            </a:r>
          </a:p>
          <a:p>
            <a:pPr marL="457200" indent="-457200">
              <a:buFont typeface="+mj-lt"/>
              <a:buAutoNum type="alphaLcParenR"/>
            </a:pPr>
            <a:endParaRPr lang="en-US" sz="2000" dirty="0">
              <a:solidFill>
                <a:prstClr val="black"/>
              </a:solidFill>
            </a:endParaRPr>
          </a:p>
          <a:p>
            <a:pPr marL="457200" indent="-457200">
              <a:buFont typeface="+mj-lt"/>
              <a:buAutoNum type="alphaLcParenR"/>
            </a:pPr>
            <a:endParaRPr lang="en-US" sz="2000" dirty="0">
              <a:solidFill>
                <a:prstClr val="black"/>
              </a:solidFill>
            </a:endParaRPr>
          </a:p>
          <a:p>
            <a:pPr marL="457200" lvl="0" indent="-457200">
              <a:buFont typeface="+mj-lt"/>
              <a:buAutoNum type="alphaLcParenR"/>
            </a:pPr>
            <a:endParaRPr lang="en-US" sz="2000" dirty="0">
              <a:solidFill>
                <a:prstClr val="black"/>
              </a:solidFill>
            </a:endParaRPr>
          </a:p>
          <a:p>
            <a:pPr marL="457200" lvl="0" indent="-457200">
              <a:buFont typeface="+mj-lt"/>
              <a:buAutoNum type="alphaLcParenR"/>
            </a:pPr>
            <a:r>
              <a:rPr lang="en-US" sz="2000" dirty="0">
                <a:solidFill>
                  <a:prstClr val="black"/>
                </a:solidFill>
              </a:rPr>
              <a:t>Approximate the driving field to use analytical solutions:</a:t>
            </a:r>
          </a:p>
          <a:p>
            <a:pPr marL="457200" lvl="0" indent="-457200">
              <a:buFont typeface="+mj-lt"/>
              <a:buAutoNum type="alphaLcParenR"/>
            </a:pP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FD9683-60D1-BA4C-8122-EBB025854C88}"/>
              </a:ext>
            </a:extLst>
          </p:cNvPr>
          <p:cNvSpPr/>
          <p:nvPr/>
        </p:nvSpPr>
        <p:spPr>
          <a:xfrm>
            <a:off x="409838" y="333911"/>
            <a:ext cx="5384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 dirty="0"/>
              <a:t>numerical solutions of the Bloch equation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C454CB-FAAD-3246-9B08-85DD493D1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68" y="2267338"/>
            <a:ext cx="4853257" cy="4187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7245E-C28B-A840-AA16-A8A3C061C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68" y="3514288"/>
            <a:ext cx="4356769" cy="42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01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272D1D56-CA65-E266-E233-23507E21BF56}"/>
              </a:ext>
            </a:extLst>
          </p:cNvPr>
          <p:cNvGrpSpPr/>
          <p:nvPr/>
        </p:nvGrpSpPr>
        <p:grpSpPr>
          <a:xfrm>
            <a:off x="320123" y="3288642"/>
            <a:ext cx="8717861" cy="948888"/>
            <a:chOff x="320123" y="3288642"/>
            <a:chExt cx="8717861" cy="948888"/>
          </a:xfrm>
        </p:grpSpPr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E7A901DD-2200-494A-B0DE-26F3D23A7F7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20123" y="3288642"/>
              <a:ext cx="4935271" cy="608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180975" indent="-180975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rgbClr val="515151"/>
                  </a:solidFill>
                  <a:latin typeface="+mn-lt"/>
                  <a:ea typeface="ＭＳ Ｐゴシック" pitchFamily="-110" charset="-128"/>
                  <a:cs typeface="ＭＳ Ｐゴシック" pitchFamily="-110" charset="-128"/>
                </a:defRPr>
              </a:lvl1pPr>
              <a:lvl2pPr marL="533400" indent="-173038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rgbClr val="515151"/>
                  </a:solidFill>
                  <a:latin typeface="+mn-lt"/>
                  <a:ea typeface="ＭＳ Ｐゴシック" pitchFamily="-111" charset="-128"/>
                </a:defRPr>
              </a:lvl2pPr>
              <a:lvl3pPr marL="868363" indent="-155575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rgbClr val="515151"/>
                  </a:solidFill>
                  <a:latin typeface="+mn-lt"/>
                  <a:ea typeface="ＭＳ Ｐゴシック" pitchFamily="-111" charset="-128"/>
                </a:defRPr>
              </a:lvl3pPr>
              <a:lvl4pPr marL="1157288" indent="-109538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rgbClr val="515151"/>
                  </a:solidFill>
                  <a:latin typeface="+mn-lt"/>
                  <a:ea typeface="ＭＳ Ｐゴシック" pitchFamily="-111" charset="-128"/>
                </a:defRPr>
              </a:lvl4pPr>
              <a:lvl5pPr marL="1479550" indent="-142875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rgbClr val="515151"/>
                  </a:solidFill>
                  <a:latin typeface="+mn-lt"/>
                  <a:ea typeface="ＭＳ Ｐゴシック" pitchFamily="-111" charset="-128"/>
                </a:defRPr>
              </a:lvl5pPr>
              <a:lvl6pPr marL="1936750" indent="-142875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rgbClr val="515151"/>
                  </a:solidFill>
                  <a:latin typeface="+mn-lt"/>
                  <a:ea typeface="ＭＳ Ｐゴシック" pitchFamily="-111" charset="-128"/>
                </a:defRPr>
              </a:lvl6pPr>
              <a:lvl7pPr marL="2393950" indent="-142875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rgbClr val="515151"/>
                  </a:solidFill>
                  <a:latin typeface="+mn-lt"/>
                  <a:ea typeface="ＭＳ Ｐゴシック" pitchFamily="-111" charset="-128"/>
                </a:defRPr>
              </a:lvl7pPr>
              <a:lvl8pPr marL="2851150" indent="-142875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rgbClr val="515151"/>
                  </a:solidFill>
                  <a:latin typeface="+mn-lt"/>
                  <a:ea typeface="ＭＳ Ｐゴシック" pitchFamily="-111" charset="-128"/>
                </a:defRPr>
              </a:lvl8pPr>
              <a:lvl9pPr marL="3308350" indent="-142875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rgbClr val="515151"/>
                  </a:solidFill>
                  <a:latin typeface="+mn-lt"/>
                  <a:ea typeface="ＭＳ Ｐゴシック" pitchFamily="-111" charset="-128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latin typeface="Calibri" charset="0"/>
                  <a:ea typeface="ＭＳ Ｐゴシック" charset="0"/>
                  <a:cs typeface="ＭＳ Ｐゴシック" charset="0"/>
                </a:rPr>
                <a:t>Total action by </a:t>
              </a:r>
              <a:r>
                <a:rPr lang="en-US" u="sng" dirty="0">
                  <a:latin typeface="Calibri" charset="0"/>
                  <a:ea typeface="ＭＳ Ｐゴシック" charset="0"/>
                  <a:cs typeface="ＭＳ Ｐゴシック" charset="0"/>
                </a:rPr>
                <a:t>chained rotation matrix:</a:t>
              </a:r>
            </a:p>
            <a:p>
              <a:pPr marL="0" indent="0">
                <a:buNone/>
              </a:pPr>
              <a:r>
                <a:rPr lang="en-US" sz="1400" dirty="0">
                  <a:latin typeface="Calibri" charset="0"/>
                  <a:ea typeface="ＭＳ Ｐゴシック" charset="0"/>
                  <a:cs typeface="ＭＳ Ｐゴシック" charset="0"/>
                </a:rPr>
                <a:t>(using 2x2 complex spinor rotation basis)</a:t>
              </a:r>
            </a:p>
          </p:txBody>
        </p:sp>
        <p:pic>
          <p:nvPicPr>
            <p:cNvPr id="11" name="Picture 10" descr="latex-image-1.pdf">
              <a:extLst>
                <a:ext uri="{FF2B5EF4-FFF2-40B4-BE49-F238E27FC236}">
                  <a16:creationId xmlns:a16="http://schemas.microsoft.com/office/drawing/2014/main" id="{754DDDF9-C221-4A7A-9BCA-63DC04B0F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9535" y="3317231"/>
              <a:ext cx="1789562" cy="40853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DDF759-E76C-0901-A69E-813BAB013CE9}"/>
                </a:ext>
              </a:extLst>
            </p:cNvPr>
            <p:cNvSpPr txBox="1"/>
            <p:nvPr/>
          </p:nvSpPr>
          <p:spPr>
            <a:xfrm>
              <a:off x="7016817" y="3775865"/>
              <a:ext cx="202116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sz="1200" dirty="0">
                  <a:latin typeface="Calibri" charset="0"/>
                  <a:ea typeface="ＭＳ Ｐゴシック" charset="0"/>
                  <a:cs typeface="ＭＳ Ｐゴシック" charset="0"/>
                </a:rPr>
                <a:t>Cayley-Klein parameters from rotation axis, angle (</a:t>
              </a:r>
              <a:r>
                <a:rPr lang="en-US" sz="1200" b="1" dirty="0" err="1">
                  <a:latin typeface="Calibri" charset="0"/>
                  <a:ea typeface="ＭＳ Ｐゴシック" charset="0"/>
                  <a:cs typeface="ＭＳ Ｐゴシック" charset="0"/>
                </a:rPr>
                <a:t>n</a:t>
              </a:r>
              <a:r>
                <a:rPr lang="en-US" sz="1200" dirty="0" err="1">
                  <a:latin typeface="Calibri" charset="0"/>
                  <a:ea typeface="ＭＳ Ｐゴシック" charset="0"/>
                  <a:cs typeface="ＭＳ Ｐゴシック" charset="0"/>
                </a:rPr>
                <a:t>,ɸ</a:t>
              </a:r>
              <a:r>
                <a:rPr lang="en-US" sz="1200" dirty="0">
                  <a:latin typeface="Calibri" charset="0"/>
                  <a:ea typeface="ＭＳ Ｐゴシック" charset="0"/>
                  <a:cs typeface="ＭＳ Ｐゴシック" charset="0"/>
                </a:rPr>
                <a:t>)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C2BE6AE-D465-BADE-A8AB-CB8884DE8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3131" y="3341456"/>
              <a:ext cx="1129253" cy="394558"/>
            </a:xfrm>
            <a:prstGeom prst="rect">
              <a:avLst/>
            </a:prstGeom>
          </p:spPr>
        </p:pic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B480019-98E2-7243-8DB9-C2EC6252A8FE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204654" y="1074347"/>
            <a:ext cx="8108577" cy="576064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2000" i="1" dirty="0">
                <a:solidFill>
                  <a:srgbClr val="404040"/>
                </a:solidFill>
                <a:latin typeface="Calibri" charset="0"/>
                <a:ea typeface="ＭＳ Ｐゴシック" charset="0"/>
                <a:cs typeface="ＭＳ Ｐゴシック" charset="0"/>
              </a:rPr>
              <a:t>Hard Pulse Approximation: </a:t>
            </a:r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Decompose RF pulse into short rectangular pulses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FD9683-60D1-BA4C-8122-EBB025854C88}"/>
              </a:ext>
            </a:extLst>
          </p:cNvPr>
          <p:cNvSpPr/>
          <p:nvPr/>
        </p:nvSpPr>
        <p:spPr>
          <a:xfrm>
            <a:off x="391404" y="333911"/>
            <a:ext cx="54213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 dirty="0"/>
              <a:t>Numerical solutions of the Bloch Equation</a:t>
            </a:r>
          </a:p>
        </p:txBody>
      </p:sp>
      <p:pic>
        <p:nvPicPr>
          <p:cNvPr id="17" name="Picture 16" descr="latex-image-1.pdf">
            <a:extLst>
              <a:ext uri="{FF2B5EF4-FFF2-40B4-BE49-F238E27FC236}">
                <a16:creationId xmlns:a16="http://schemas.microsoft.com/office/drawing/2014/main" id="{0159CB0E-0810-8E4E-A432-BE8031E3BC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4844257" y="1602853"/>
            <a:ext cx="2462779" cy="593900"/>
          </a:xfrm>
          <a:prstGeom prst="rect">
            <a:avLst/>
          </a:prstGeom>
        </p:spPr>
      </p:pic>
      <p:pic>
        <p:nvPicPr>
          <p:cNvPr id="18" name="Picture 17" descr="latex-image-1.pdf">
            <a:extLst>
              <a:ext uri="{FF2B5EF4-FFF2-40B4-BE49-F238E27FC236}">
                <a16:creationId xmlns:a16="http://schemas.microsoft.com/office/drawing/2014/main" id="{271E94E0-D707-194A-875B-9C36642E49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7"/>
          <a:stretch/>
        </p:blipFill>
        <p:spPr>
          <a:xfrm>
            <a:off x="7307036" y="1650411"/>
            <a:ext cx="1766579" cy="464642"/>
          </a:xfrm>
          <a:prstGeom prst="rect">
            <a:avLst/>
          </a:prstGeom>
        </p:spPr>
      </p:pic>
      <p:pic>
        <p:nvPicPr>
          <p:cNvPr id="3" name="Picture 2" descr="sinc-hard-pulse-approx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1" t="3171" r="6673" b="6142"/>
          <a:stretch/>
        </p:blipFill>
        <p:spPr>
          <a:xfrm>
            <a:off x="267422" y="1568948"/>
            <a:ext cx="4528045" cy="167299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168759" y="1746253"/>
            <a:ext cx="2278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20FF67-2433-E64C-8332-550DF23BCD00}"/>
              </a:ext>
            </a:extLst>
          </p:cNvPr>
          <p:cNvSpPr txBox="1"/>
          <p:nvPr/>
        </p:nvSpPr>
        <p:spPr>
          <a:xfrm>
            <a:off x="4768401" y="2243455"/>
            <a:ext cx="4330101" cy="792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For each sub-pulse, the magnetization rotates  around the effective field:</a:t>
            </a:r>
          </a:p>
        </p:txBody>
      </p:sp>
      <p:graphicFrame>
        <p:nvGraphicFramePr>
          <p:cNvPr id="19" name="Object 2">
            <a:extLst>
              <a:ext uri="{FF2B5EF4-FFF2-40B4-BE49-F238E27FC236}">
                <a16:creationId xmlns:a16="http://schemas.microsoft.com/office/drawing/2014/main" id="{87F9A589-F7C7-E04C-851A-219687A61A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9629409"/>
              </p:ext>
            </p:extLst>
          </p:nvPr>
        </p:nvGraphicFramePr>
        <p:xfrm>
          <a:off x="7140594" y="2698217"/>
          <a:ext cx="1326214" cy="352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003300" imgH="266700" progId="Equation.3">
                  <p:embed/>
                </p:oleObj>
              </mc:Choice>
              <mc:Fallback>
                <p:oleObj name="Equation" r:id="rId7" imgW="1003300" imgH="266700" progId="Equation.3">
                  <p:embed/>
                  <p:pic>
                    <p:nvPicPr>
                      <p:cNvPr id="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0594" y="2698217"/>
                        <a:ext cx="1326214" cy="35232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3D041A3-9FC3-FF33-BB8E-68B965DD3168}"/>
              </a:ext>
            </a:extLst>
          </p:cNvPr>
          <p:cNvSpPr txBox="1"/>
          <p:nvPr/>
        </p:nvSpPr>
        <p:spPr>
          <a:xfrm>
            <a:off x="4768401" y="4313745"/>
            <a:ext cx="3121214" cy="7694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aseline="30000" dirty="0">
                <a:effectLst/>
              </a:rPr>
              <a:t>1</a:t>
            </a:r>
            <a:r>
              <a:rPr lang="en-US" sz="1100" dirty="0">
                <a:effectLst/>
              </a:rPr>
              <a:t> Pauly et al. 1991. “Parameter Relations for the </a:t>
            </a:r>
            <a:r>
              <a:rPr lang="en-US" sz="1100" dirty="0" err="1">
                <a:effectLst/>
              </a:rPr>
              <a:t>Shinnar</a:t>
            </a:r>
            <a:r>
              <a:rPr lang="en-US" sz="1100" dirty="0">
                <a:effectLst/>
              </a:rPr>
              <a:t>-Le Roux Selective Excitation Pulse Design Algorithm.” </a:t>
            </a:r>
            <a:r>
              <a:rPr lang="en-US" sz="1100" i="1" dirty="0">
                <a:effectLst/>
              </a:rPr>
              <a:t>IEEE Transactions on Medical Imaging</a:t>
            </a:r>
            <a:r>
              <a:rPr lang="en-US" sz="1100" dirty="0">
                <a:effectLst/>
              </a:rPr>
              <a:t> 10 (1): 53–65. </a:t>
            </a:r>
            <a:r>
              <a:rPr lang="en-US" sz="1100" dirty="0">
                <a:effectLst/>
                <a:hlinkClick r:id="rId9"/>
              </a:rPr>
              <a:t>https://doi.org/10.1109/42.75611</a:t>
            </a:r>
            <a:r>
              <a:rPr lang="en-US" sz="1100" dirty="0">
                <a:effectLst/>
              </a:rPr>
              <a:t>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C732FF3-DBD5-7855-41D1-03BAE2ECAB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86352" y="3389329"/>
            <a:ext cx="1171295" cy="439236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DDE3BE6E-005D-8543-73B9-D1EC2F8CFDD6}"/>
              </a:ext>
            </a:extLst>
          </p:cNvPr>
          <p:cNvGrpSpPr/>
          <p:nvPr/>
        </p:nvGrpSpPr>
        <p:grpSpPr>
          <a:xfrm>
            <a:off x="320123" y="3924884"/>
            <a:ext cx="4251877" cy="884705"/>
            <a:chOff x="320123" y="3916305"/>
            <a:chExt cx="4251877" cy="88470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E2BFD32-8C19-5DBF-44B8-3DE65F1A1A74}"/>
                </a:ext>
              </a:extLst>
            </p:cNvPr>
            <p:cNvSpPr txBox="1"/>
            <p:nvPr/>
          </p:nvSpPr>
          <p:spPr>
            <a:xfrm>
              <a:off x="320123" y="3916305"/>
              <a:ext cx="42518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US" sz="1400" dirty="0">
                  <a:latin typeface="Calibri" charset="0"/>
                  <a:ea typeface="ＭＳ Ｐゴシック" charset="0"/>
                  <a:cs typeface="ＭＳ Ｐゴシック" charset="0"/>
                </a:rPr>
                <a:t>⇒ total rotation of magnetization   (with                          ) </a:t>
              </a:r>
              <a:r>
                <a:rPr lang="en-US" sz="1400" u="sng" dirty="0">
                  <a:latin typeface="Calibri" charset="0"/>
                  <a:ea typeface="ＭＳ Ｐゴシック" charset="0"/>
                  <a:cs typeface="ＭＳ Ｐゴシック" charset="0"/>
                </a:rPr>
                <a:t> </a:t>
              </a:r>
              <a:endParaRPr lang="en-US" sz="900" dirty="0">
                <a:latin typeface="Calibri" charset="0"/>
                <a:ea typeface="ＭＳ Ｐゴシック" charset="0"/>
                <a:cs typeface="ＭＳ Ｐゴシック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18B38E2-90C2-294F-1FF3-022ADEF36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8969" y="4305166"/>
              <a:ext cx="3000398" cy="49584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A6B85BA-9C7E-58C1-0DE2-98A24A809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394532" y="4027018"/>
              <a:ext cx="917585" cy="1353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026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xcSinc5ms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5774" r="7874"/>
          <a:stretch/>
        </p:blipFill>
        <p:spPr>
          <a:xfrm>
            <a:off x="4066216" y="916919"/>
            <a:ext cx="4419302" cy="3838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491ADA-17FF-F84E-AB07-861AA001B305}"/>
              </a:ext>
            </a:extLst>
          </p:cNvPr>
          <p:cNvSpPr txBox="1"/>
          <p:nvPr/>
        </p:nvSpPr>
        <p:spPr>
          <a:xfrm>
            <a:off x="2120295" y="220524"/>
            <a:ext cx="495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frequency response of 5 </a:t>
            </a:r>
            <a:r>
              <a:rPr lang="en-US" sz="2400" dirty="0" err="1"/>
              <a:t>ms</a:t>
            </a:r>
            <a:r>
              <a:rPr lang="en-US" sz="2400" dirty="0"/>
              <a:t> </a:t>
            </a:r>
            <a:r>
              <a:rPr lang="en-US" sz="2400" dirty="0" err="1"/>
              <a:t>sinc</a:t>
            </a:r>
            <a:r>
              <a:rPr lang="en-US" sz="2400" dirty="0"/>
              <a:t>-pulse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DD094F-CD91-274F-9346-BBEB07915D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8984" y="1204183"/>
            <a:ext cx="1414774" cy="11318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69FD65-AA87-043B-3D8A-55586B9BFF77}"/>
              </a:ext>
            </a:extLst>
          </p:cNvPr>
          <p:cNvSpPr/>
          <p:nvPr/>
        </p:nvSpPr>
        <p:spPr>
          <a:xfrm>
            <a:off x="251520" y="1241944"/>
            <a:ext cx="363468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/>
              <a:t>Comparison of three methods:</a:t>
            </a:r>
          </a:p>
          <a:p>
            <a:pPr marL="342900" indent="-342900">
              <a:buFont typeface="+mj-lt"/>
              <a:buAutoNum type="alphaLcParenR"/>
            </a:pPr>
            <a:endParaRPr lang="en-US" sz="1600" u="sng" dirty="0"/>
          </a:p>
          <a:p>
            <a:pPr marL="342900" indent="-342900">
              <a:buFont typeface="+mj-lt"/>
              <a:buAutoNum type="alphaLcParenR"/>
            </a:pPr>
            <a:r>
              <a:rPr lang="en-US" sz="1600" dirty="0"/>
              <a:t>Small Tip-Angle Approximation (STA)</a:t>
            </a:r>
          </a:p>
          <a:p>
            <a:pPr marL="342900" indent="-342900">
              <a:buFont typeface="+mj-lt"/>
              <a:buAutoNum type="alphaLcParenR"/>
            </a:pPr>
            <a:endParaRPr lang="en-US" sz="1600" dirty="0"/>
          </a:p>
          <a:p>
            <a:pPr marL="342900" indent="-342900">
              <a:buFont typeface="+mj-lt"/>
              <a:buAutoNum type="alphaLcParenR"/>
            </a:pPr>
            <a:r>
              <a:rPr lang="en-US" sz="1600" dirty="0"/>
              <a:t>Numerical ODE integration                    (</a:t>
            </a:r>
            <a:r>
              <a:rPr lang="en-US" sz="1400" dirty="0" err="1">
                <a:latin typeface="Courier" pitchFamily="2" charset="0"/>
              </a:rPr>
              <a:t>scipy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odeint</a:t>
            </a:r>
            <a:r>
              <a:rPr lang="en-US" sz="1600" dirty="0"/>
              <a:t>)</a:t>
            </a:r>
          </a:p>
          <a:p>
            <a:pPr marL="342900" indent="-342900">
              <a:buFont typeface="+mj-lt"/>
              <a:buAutoNum type="alphaLcParenR"/>
            </a:pPr>
            <a:endParaRPr lang="en-US" sz="1600" dirty="0"/>
          </a:p>
          <a:p>
            <a:pPr marL="342900" indent="-342900">
              <a:buFont typeface="+mj-lt"/>
              <a:buAutoNum type="alphaLcParenR"/>
            </a:pPr>
            <a:r>
              <a:rPr lang="en-US" sz="1600" dirty="0"/>
              <a:t>Rotation matrices (spinor)</a:t>
            </a:r>
          </a:p>
          <a:p>
            <a:pPr marL="342900" indent="-342900">
              <a:buFont typeface="+mj-lt"/>
              <a:buAutoNum type="alphaLcParenR"/>
            </a:pPr>
            <a:endParaRPr lang="en-US" sz="1600" dirty="0"/>
          </a:p>
          <a:p>
            <a:endParaRPr lang="en-US" sz="1600" dirty="0"/>
          </a:p>
          <a:p>
            <a:r>
              <a:rPr lang="en-US" sz="1600" i="1" dirty="0"/>
              <a:t>b) and c) provide exact solutions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6F7A1A-F92E-DEE6-F16F-2DC1FAD0FC3B}"/>
              </a:ext>
            </a:extLst>
          </p:cNvPr>
          <p:cNvSpPr txBox="1"/>
          <p:nvPr/>
        </p:nvSpPr>
        <p:spPr>
          <a:xfrm>
            <a:off x="4852659" y="4816508"/>
            <a:ext cx="3034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see notebook </a:t>
            </a:r>
            <a:r>
              <a:rPr lang="en-US" sz="1200" dirty="0" err="1">
                <a:latin typeface="Courier" pitchFamily="2" charset="0"/>
              </a:rPr>
              <a:t>sinc-excitation.ipynb</a:t>
            </a:r>
            <a:endParaRPr lang="en-US" sz="12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00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6B53FA-4EB1-11DF-2A5E-3947FF65C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4664"/>
            <a:ext cx="9144000" cy="647700"/>
          </a:xfrm>
        </p:spPr>
        <p:txBody>
          <a:bodyPr/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pulse design problem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9CDF0E-6B00-8E3E-A4EE-856CCD1BAE55}"/>
              </a:ext>
            </a:extLst>
          </p:cNvPr>
          <p:cNvSpPr txBox="1"/>
          <p:nvPr/>
        </p:nvSpPr>
        <p:spPr>
          <a:xfrm>
            <a:off x="683568" y="1199406"/>
            <a:ext cx="73797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Pulse design does not search for </a:t>
            </a: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but for </a:t>
            </a: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US" sz="1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n-US" sz="1600" i="1" dirty="0" err="1">
                <a:latin typeface="Calibri" panose="020F0502020204030204" pitchFamily="34" charset="0"/>
                <a:ea typeface="Lucida Grande"/>
                <a:cs typeface="Calibri" panose="020F0502020204030204" pitchFamily="34" charset="0"/>
              </a:rPr>
              <a:t>γ</a:t>
            </a:r>
            <a:r>
              <a:rPr lang="en-US" sz="1600" i="1" dirty="0">
                <a:latin typeface="Calibri" panose="020F0502020204030204" pitchFamily="34" charset="0"/>
                <a:ea typeface="Lucida Grande"/>
                <a:cs typeface="Calibri" panose="020F0502020204030204" pitchFamily="34" charset="0"/>
              </a:rPr>
              <a:t> </a:t>
            </a: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1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 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u="sng" dirty="0"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range of off-resonances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US" sz="16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min</a:t>
            </a:r>
            <a:r>
              <a:rPr lang="en-US" sz="1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&lt;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Δω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&lt;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US" sz="16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max</a:t>
            </a:r>
            <a:endParaRPr lang="en-US" sz="1600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pulse duration </a:t>
            </a: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desired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transverse magnetization {</a:t>
            </a: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1600" i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Δω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), </a:t>
            </a: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1600" i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Δω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)} as a function of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Δω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(i.e. the slice profile where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Δω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16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·z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sz="1600" u="sng" dirty="0">
                <a:latin typeface="Calibri" panose="020F0502020204030204" pitchFamily="34" charset="0"/>
                <a:cs typeface="Calibri" panose="020F0502020204030204" pitchFamily="34" charset="0"/>
              </a:rPr>
              <a:t>Wanted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US" sz="1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(t) which creates this solution at time </a:t>
            </a: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04806DC-F470-EFAE-9BC1-DFB3B6FDBA9E}"/>
              </a:ext>
            </a:extLst>
          </p:cNvPr>
          <p:cNvSpPr/>
          <p:nvPr/>
        </p:nvSpPr>
        <p:spPr>
          <a:xfrm>
            <a:off x="539552" y="2114619"/>
            <a:ext cx="8280920" cy="1875490"/>
          </a:xfrm>
          <a:prstGeom prst="roundRect">
            <a:avLst/>
          </a:prstGeom>
          <a:noFill/>
          <a:ln w="28575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 descr="frac_d_vec_M_dt_.pdf">
            <a:extLst>
              <a:ext uri="{FF2B5EF4-FFF2-40B4-BE49-F238E27FC236}">
                <a16:creationId xmlns:a16="http://schemas.microsoft.com/office/drawing/2014/main" id="{54646072-A687-DE8C-6840-07AF59A32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900" y="1161871"/>
            <a:ext cx="3737237" cy="8057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CB0D95-8731-191B-3339-AB165851DA9A}"/>
              </a:ext>
            </a:extLst>
          </p:cNvPr>
          <p:cNvSpPr txBox="1"/>
          <p:nvPr/>
        </p:nvSpPr>
        <p:spPr>
          <a:xfrm>
            <a:off x="484360" y="420535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(This is a strange question to ask to an ODE)</a:t>
            </a:r>
          </a:p>
        </p:txBody>
      </p:sp>
    </p:spTree>
    <p:extLst>
      <p:ext uri="{BB962C8B-B14F-4D97-AF65-F5344CB8AC3E}">
        <p14:creationId xmlns:p14="http://schemas.microsoft.com/office/powerpoint/2010/main" val="3836263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EB60B6-3D5C-E6ED-252A-1740B616B26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0" y="404813"/>
            <a:ext cx="9144000" cy="6477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500" dirty="0" err="1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Shinnar</a:t>
            </a:r>
            <a:r>
              <a:rPr lang="en-US" sz="2500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-Le-Roux Pulses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86CE90-C164-2848-3906-5C92ED744BC1}"/>
              </a:ext>
            </a:extLst>
          </p:cNvPr>
          <p:cNvSpPr txBox="1">
            <a:spLocks/>
          </p:cNvSpPr>
          <p:nvPr/>
        </p:nvSpPr>
        <p:spPr bwMode="auto">
          <a:xfrm>
            <a:off x="337691" y="957091"/>
            <a:ext cx="8468617" cy="2082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1800" dirty="0">
                <a:solidFill>
                  <a:srgbClr val="515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Slice-Selective RF Pulses are needed up to 180deg (e.g. spin echo refocusing)</a:t>
            </a:r>
          </a:p>
          <a:p>
            <a:pPr marL="342900" indent="-342900">
              <a:lnSpc>
                <a:spcPct val="14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1800" dirty="0">
                <a:solidFill>
                  <a:srgbClr val="515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SLR Transform is one prominent realization (many other methods exist)</a:t>
            </a:r>
          </a:p>
          <a:p>
            <a:pPr>
              <a:spcBef>
                <a:spcPct val="20000"/>
              </a:spcBef>
            </a:pPr>
            <a:endParaRPr lang="en-US" sz="1800" dirty="0">
              <a:solidFill>
                <a:srgbClr val="515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ct val="20000"/>
              </a:spcBef>
            </a:pPr>
            <a:r>
              <a:rPr lang="en-US" sz="1600" dirty="0">
                <a:solidFill>
                  <a:srgbClr val="515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Basic Idea</a:t>
            </a:r>
          </a:p>
          <a:p>
            <a:pPr marL="457200" indent="-273050">
              <a:spcBef>
                <a:spcPct val="20000"/>
              </a:spcBef>
              <a:buFont typeface="+mj-lt"/>
              <a:buAutoNum type="arabicPeriod"/>
            </a:pPr>
            <a:r>
              <a:rPr lang="en-US" sz="1600" dirty="0">
                <a:solidFill>
                  <a:srgbClr val="515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Solve the </a:t>
            </a:r>
            <a:r>
              <a:rPr lang="en-US" sz="1600" i="1" dirty="0">
                <a:solidFill>
                  <a:srgbClr val="515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forward problem</a:t>
            </a:r>
            <a:r>
              <a:rPr lang="en-US" sz="1600" dirty="0">
                <a:solidFill>
                  <a:srgbClr val="515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	“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US" sz="1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(t)</a:t>
            </a:r>
            <a:r>
              <a:rPr lang="en-US" sz="1600" dirty="0">
                <a:solidFill>
                  <a:srgbClr val="515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given,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16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xy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(T,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Δω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)</a:t>
            </a:r>
            <a:r>
              <a:rPr lang="en-US" sz="1600" dirty="0">
                <a:solidFill>
                  <a:srgbClr val="515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wanted”</a:t>
            </a:r>
          </a:p>
          <a:p>
            <a:pPr marL="457200" indent="-273050">
              <a:spcBef>
                <a:spcPct val="20000"/>
              </a:spcBef>
              <a:buFont typeface="+mj-lt"/>
              <a:buAutoNum type="arabicPeriod"/>
            </a:pPr>
            <a:r>
              <a:rPr lang="en-US" sz="1600" dirty="0">
                <a:solidFill>
                  <a:srgbClr val="515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Solve the </a:t>
            </a:r>
            <a:r>
              <a:rPr lang="en-US" sz="1600" i="1" dirty="0">
                <a:solidFill>
                  <a:srgbClr val="515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inverse problem</a:t>
            </a:r>
            <a:r>
              <a:rPr lang="en-US" sz="1600" dirty="0">
                <a:solidFill>
                  <a:srgbClr val="515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	“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16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xy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(T,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Δω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)</a:t>
            </a:r>
            <a:r>
              <a:rPr lang="en-US" sz="1600" dirty="0">
                <a:solidFill>
                  <a:srgbClr val="515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given,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US" sz="1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(t)</a:t>
            </a:r>
            <a:r>
              <a:rPr lang="en-US" sz="1600" dirty="0">
                <a:solidFill>
                  <a:srgbClr val="515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wanted”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0CB436-6E9D-FEDC-6F56-82793A216ADC}"/>
              </a:ext>
            </a:extLst>
          </p:cNvPr>
          <p:cNvGrpSpPr/>
          <p:nvPr/>
        </p:nvGrpSpPr>
        <p:grpSpPr>
          <a:xfrm>
            <a:off x="712490" y="3040083"/>
            <a:ext cx="8262664" cy="1380658"/>
            <a:chOff x="377410" y="4874499"/>
            <a:chExt cx="8262664" cy="138065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C30E96-A23F-4CCC-B8E1-A5BD3BF90392}"/>
                </a:ext>
              </a:extLst>
            </p:cNvPr>
            <p:cNvSpPr/>
            <p:nvPr/>
          </p:nvSpPr>
          <p:spPr>
            <a:xfrm>
              <a:off x="377410" y="4874499"/>
              <a:ext cx="8262664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ct val="20000"/>
                </a:spcBef>
              </a:pPr>
              <a:r>
                <a:rPr lang="en-US" sz="1600" b="1" dirty="0">
                  <a:solidFill>
                    <a:srgbClr val="51515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Forward SLR - </a:t>
              </a:r>
              <a:r>
                <a:rPr lang="en-US" sz="1600" dirty="0">
                  <a:solidFill>
                    <a:srgbClr val="51515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express net action of RF pulse in terms of a complex polynomial:</a:t>
              </a:r>
            </a:p>
            <a:p>
              <a:pPr>
                <a:spcBef>
                  <a:spcPct val="20000"/>
                </a:spcBef>
              </a:pPr>
              <a:endParaRPr lang="en-US" sz="1600" dirty="0">
                <a:solidFill>
                  <a:srgbClr val="51515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8" name="Picture 7" descr="latex-image-1.pdf">
              <a:extLst>
                <a:ext uri="{FF2B5EF4-FFF2-40B4-BE49-F238E27FC236}">
                  <a16:creationId xmlns:a16="http://schemas.microsoft.com/office/drawing/2014/main" id="{D8885FBB-04CA-5FB9-55FE-580E9FCEE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5324314"/>
              <a:ext cx="6268828" cy="9308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413EE57-B7B2-1CAE-1CE7-30E956C7328F}"/>
              </a:ext>
            </a:extLst>
          </p:cNvPr>
          <p:cNvSpPr txBox="1"/>
          <p:nvPr/>
        </p:nvSpPr>
        <p:spPr>
          <a:xfrm>
            <a:off x="4476207" y="4738687"/>
            <a:ext cx="43301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Pauly et al. 1991. IEEE TMI 10 (1): 53–65.</a:t>
            </a:r>
          </a:p>
        </p:txBody>
      </p:sp>
    </p:spTree>
    <p:extLst>
      <p:ext uri="{BB962C8B-B14F-4D97-AF65-F5344CB8AC3E}">
        <p14:creationId xmlns:p14="http://schemas.microsoft.com/office/powerpoint/2010/main" val="127779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EB60B6-3D5C-E6ED-252A-1740B616B26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0" y="404813"/>
            <a:ext cx="9144000" cy="6477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500" dirty="0" err="1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Shinnar</a:t>
            </a:r>
            <a:r>
              <a:rPr lang="en-US" sz="2500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-Le-Roux Pulses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86CE90-C164-2848-3906-5C92ED744BC1}"/>
              </a:ext>
            </a:extLst>
          </p:cNvPr>
          <p:cNvSpPr txBox="1">
            <a:spLocks/>
          </p:cNvSpPr>
          <p:nvPr/>
        </p:nvSpPr>
        <p:spPr bwMode="auto">
          <a:xfrm>
            <a:off x="337691" y="957091"/>
            <a:ext cx="8468617" cy="2082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sz="1800" dirty="0">
                <a:solidFill>
                  <a:srgbClr val="515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Slice-Selective RF Pulses are needed up to 180deg (e.g. spin echo refocusing)</a:t>
            </a:r>
          </a:p>
          <a:p>
            <a:pPr marL="342900" indent="-342900">
              <a:lnSpc>
                <a:spcPct val="14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1800" dirty="0">
                <a:solidFill>
                  <a:srgbClr val="515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SLR Transform is one prominent realization (many other methods exist)</a:t>
            </a:r>
          </a:p>
          <a:p>
            <a:pPr>
              <a:spcBef>
                <a:spcPct val="20000"/>
              </a:spcBef>
            </a:pPr>
            <a:endParaRPr lang="en-US" sz="1600" dirty="0">
              <a:solidFill>
                <a:srgbClr val="51515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ct val="20000"/>
              </a:spcBef>
            </a:pPr>
            <a:r>
              <a:rPr lang="en-US" sz="1600" dirty="0">
                <a:solidFill>
                  <a:srgbClr val="515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Basic Idea</a:t>
            </a:r>
          </a:p>
          <a:p>
            <a:pPr marL="457200" indent="-273050">
              <a:spcBef>
                <a:spcPct val="20000"/>
              </a:spcBef>
              <a:buFont typeface="+mj-lt"/>
              <a:buAutoNum type="arabicPeriod"/>
            </a:pPr>
            <a:r>
              <a:rPr lang="en-US" sz="1600" dirty="0">
                <a:solidFill>
                  <a:srgbClr val="515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Solve the </a:t>
            </a:r>
            <a:r>
              <a:rPr lang="en-US" sz="1600" i="1" dirty="0">
                <a:solidFill>
                  <a:srgbClr val="515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forward problem</a:t>
            </a:r>
            <a:r>
              <a:rPr lang="en-US" sz="1600" dirty="0">
                <a:solidFill>
                  <a:srgbClr val="515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	“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US" sz="1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(t)</a:t>
            </a:r>
            <a:r>
              <a:rPr lang="en-US" sz="1600" dirty="0">
                <a:solidFill>
                  <a:srgbClr val="515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given,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16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xy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(T,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Δω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)</a:t>
            </a:r>
            <a:r>
              <a:rPr lang="en-US" sz="1600" dirty="0">
                <a:solidFill>
                  <a:srgbClr val="515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wanted”</a:t>
            </a:r>
          </a:p>
          <a:p>
            <a:pPr marL="457200" indent="-273050">
              <a:spcBef>
                <a:spcPct val="20000"/>
              </a:spcBef>
              <a:buFont typeface="+mj-lt"/>
              <a:buAutoNum type="arabicPeriod"/>
            </a:pPr>
            <a:r>
              <a:rPr lang="en-US" sz="1600" dirty="0">
                <a:solidFill>
                  <a:srgbClr val="515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Solve the </a:t>
            </a:r>
            <a:r>
              <a:rPr lang="en-US" sz="1600" i="1" dirty="0">
                <a:solidFill>
                  <a:srgbClr val="515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inverse problem</a:t>
            </a:r>
            <a:r>
              <a:rPr lang="en-US" sz="1600" dirty="0">
                <a:solidFill>
                  <a:srgbClr val="515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	“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16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xy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(T,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Δω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)</a:t>
            </a:r>
            <a:r>
              <a:rPr lang="en-US" sz="1600" dirty="0">
                <a:solidFill>
                  <a:srgbClr val="515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given,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US" sz="1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(t)</a:t>
            </a:r>
            <a:r>
              <a:rPr lang="en-US" sz="1600" dirty="0">
                <a:solidFill>
                  <a:srgbClr val="515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wanted”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DFB389-B560-0AE2-3D32-7D76163754B2}"/>
              </a:ext>
            </a:extLst>
          </p:cNvPr>
          <p:cNvSpPr txBox="1">
            <a:spLocks/>
          </p:cNvSpPr>
          <p:nvPr/>
        </p:nvSpPr>
        <p:spPr bwMode="auto">
          <a:xfrm>
            <a:off x="615691" y="3130280"/>
            <a:ext cx="7912615" cy="18336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0975" indent="-1809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15151"/>
                </a:solidFill>
                <a:latin typeface="+mn-lt"/>
                <a:ea typeface="ＭＳ Ｐゴシック" pitchFamily="-110" charset="-128"/>
                <a:cs typeface="ＭＳ Ｐゴシック" pitchFamily="-110" charset="-128"/>
              </a:defRPr>
            </a:lvl1pPr>
            <a:lvl2pPr marL="53340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15151"/>
                </a:solidFill>
                <a:latin typeface="+mn-lt"/>
                <a:ea typeface="ＭＳ Ｐゴシック" pitchFamily="-111" charset="-128"/>
              </a:defRPr>
            </a:lvl2pPr>
            <a:lvl3pPr marL="868363" indent="-1555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15151"/>
                </a:solidFill>
                <a:latin typeface="+mn-lt"/>
                <a:ea typeface="ＭＳ Ｐゴシック" pitchFamily="-111" charset="-128"/>
              </a:defRPr>
            </a:lvl3pPr>
            <a:lvl4pPr marL="1157288" indent="-10953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15151"/>
                </a:solidFill>
                <a:latin typeface="+mn-lt"/>
                <a:ea typeface="ＭＳ Ｐゴシック" pitchFamily="-111" charset="-128"/>
              </a:defRPr>
            </a:lvl4pPr>
            <a:lvl5pPr marL="1479550" indent="-1428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15151"/>
                </a:solidFill>
                <a:latin typeface="+mn-lt"/>
                <a:ea typeface="ＭＳ Ｐゴシック" pitchFamily="-111" charset="-128"/>
              </a:defRPr>
            </a:lvl5pPr>
            <a:lvl6pPr marL="1936750" indent="-142875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15151"/>
                </a:solidFill>
                <a:latin typeface="+mn-lt"/>
                <a:ea typeface="ＭＳ Ｐゴシック" pitchFamily="-111" charset="-128"/>
              </a:defRPr>
            </a:lvl6pPr>
            <a:lvl7pPr marL="2393950" indent="-142875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15151"/>
                </a:solidFill>
                <a:latin typeface="+mn-lt"/>
                <a:ea typeface="ＭＳ Ｐゴシック" pitchFamily="-111" charset="-128"/>
              </a:defRPr>
            </a:lvl7pPr>
            <a:lvl8pPr marL="2851150" indent="-142875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15151"/>
                </a:solidFill>
                <a:latin typeface="+mn-lt"/>
                <a:ea typeface="ＭＳ Ｐゴシック" pitchFamily="-111" charset="-128"/>
              </a:defRPr>
            </a:lvl8pPr>
            <a:lvl9pPr marL="3308350" indent="-142875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15151"/>
                </a:solidFill>
                <a:latin typeface="+mn-lt"/>
                <a:ea typeface="ＭＳ Ｐゴシック" pitchFamily="-111" charset="-128"/>
              </a:defRPr>
            </a:lvl9pPr>
          </a:lstStyle>
          <a:p>
            <a:pPr marL="0" indent="0">
              <a:buNone/>
              <a:defRPr/>
            </a:pPr>
            <a:r>
              <a:rPr lang="en-US" b="1" dirty="0">
                <a:latin typeface="Calibri" charset="0"/>
                <a:ea typeface="ＭＳ Ｐゴシック" charset="0"/>
                <a:cs typeface="ＭＳ Ｐゴシック" charset="0"/>
              </a:rPr>
              <a:t>Inverse SLR -  </a:t>
            </a:r>
            <a:r>
              <a:rPr lang="en-US" sz="1600" dirty="0">
                <a:solidFill>
                  <a:srgbClr val="515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process is equivalent to optimal FIR filter design in signal processing!</a:t>
            </a:r>
            <a:endParaRPr lang="en-US" b="1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Express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16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xy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(T,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Δω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)</a:t>
            </a:r>
            <a:r>
              <a:rPr lang="en-US" sz="1600" dirty="0">
                <a:solidFill>
                  <a:srgbClr val="51515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in terms of polynomials (e.g. the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  <a:hlinkClick r:id="rId2"/>
              </a:rPr>
              <a:t>Parks–McClellan algorithm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)</a:t>
            </a:r>
          </a:p>
          <a:p>
            <a:pPr>
              <a:defRPr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Invert the chain of rotations by means of the spinor calculus</a:t>
            </a:r>
          </a:p>
          <a:p>
            <a:pPr>
              <a:defRPr/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Obtain RF pulse that </a:t>
            </a:r>
            <a:r>
              <a:rPr lang="en-US" i="1" dirty="0">
                <a:latin typeface="Calibri" charset="0"/>
                <a:ea typeface="ＭＳ Ｐゴシック" charset="0"/>
                <a:cs typeface="ＭＳ Ｐゴシック" charset="0"/>
              </a:rPr>
              <a:t>exactly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fulfills the Bloch equation</a:t>
            </a:r>
          </a:p>
          <a:p>
            <a:pPr marL="0" indent="0">
              <a:buFontTx/>
              <a:buNone/>
              <a:defRPr/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0" indent="0">
              <a:buFontTx/>
              <a:buNone/>
              <a:defRPr/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D35F50-80E6-DC1C-5948-2E8106E3A629}"/>
              </a:ext>
            </a:extLst>
          </p:cNvPr>
          <p:cNvSpPr txBox="1"/>
          <p:nvPr/>
        </p:nvSpPr>
        <p:spPr>
          <a:xfrm>
            <a:off x="4476207" y="4738687"/>
            <a:ext cx="43301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</a:rPr>
              <a:t>Pauly et al. 1991. IEEE TMI 10 (1): 53–65.</a:t>
            </a:r>
          </a:p>
        </p:txBody>
      </p:sp>
    </p:spTree>
    <p:extLst>
      <p:ext uri="{BB962C8B-B14F-4D97-AF65-F5344CB8AC3E}">
        <p14:creationId xmlns:p14="http://schemas.microsoft.com/office/powerpoint/2010/main" val="3879001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06E0E-E876-98B6-2312-35B3010912D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0" y="404813"/>
            <a:ext cx="9144000" cy="6477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500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VERSE Pulses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82285A-8E32-AA2B-E8F4-08CC15FE5AC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251520" y="911460"/>
            <a:ext cx="8640960" cy="1087564"/>
          </a:xfr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FontTx/>
              <a:buNone/>
              <a:defRPr/>
            </a:pPr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Variable Excitation Rate Selective Excitation (VERSE)* pulses execute the RF field along with a </a:t>
            </a:r>
            <a:r>
              <a:rPr lang="en-US" sz="1800" b="1" dirty="0">
                <a:latin typeface="Calibri" charset="0"/>
                <a:ea typeface="ＭＳ Ｐゴシック" charset="0"/>
                <a:cs typeface="ＭＳ Ｐゴシック" charset="0"/>
              </a:rPr>
              <a:t>non-constant gradient</a:t>
            </a:r>
            <a:endParaRPr lang="en-US" sz="18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0" indent="0">
              <a:lnSpc>
                <a:spcPct val="150000"/>
              </a:lnSpc>
              <a:buFontTx/>
              <a:buNone/>
              <a:defRPr/>
            </a:pPr>
            <a:r>
              <a:rPr lang="en-US" sz="1800" u="sng" dirty="0">
                <a:latin typeface="Calibri" charset="0"/>
                <a:ea typeface="ＭＳ Ｐゴシック" charset="0"/>
                <a:cs typeface="ＭＳ Ｐゴシック" charset="0"/>
              </a:rPr>
              <a:t>Theory:</a:t>
            </a:r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 time-dilated version of the RF Pulse, conserving area under the curve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2EC04F-04E7-4828-CD9F-4450CBF4E306}"/>
              </a:ext>
            </a:extLst>
          </p:cNvPr>
          <p:cNvGrpSpPr/>
          <p:nvPr/>
        </p:nvGrpSpPr>
        <p:grpSpPr>
          <a:xfrm>
            <a:off x="251520" y="3566310"/>
            <a:ext cx="7149305" cy="905546"/>
            <a:chOff x="68470" y="2080416"/>
            <a:chExt cx="7149305" cy="905546"/>
          </a:xfrm>
        </p:grpSpPr>
        <p:pic>
          <p:nvPicPr>
            <p:cNvPr id="6" name="Picture 5" descr="latex-image-1.pdf">
              <a:extLst>
                <a:ext uri="{FF2B5EF4-FFF2-40B4-BE49-F238E27FC236}">
                  <a16:creationId xmlns:a16="http://schemas.microsoft.com/office/drawing/2014/main" id="{6BEC062F-0A15-9548-48E0-FC5FF5DD9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4770" y="2080416"/>
              <a:ext cx="3673005" cy="90554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D3706F-4551-E31B-84AE-F917079234DC}"/>
                </a:ext>
              </a:extLst>
            </p:cNvPr>
            <p:cNvSpPr/>
            <p:nvPr/>
          </p:nvSpPr>
          <p:spPr>
            <a:xfrm>
              <a:off x="68470" y="2211633"/>
              <a:ext cx="2592288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eaLnBrk="0" hangingPunct="0">
                <a:spcBef>
                  <a:spcPct val="20000"/>
                </a:spcBef>
                <a:defRPr/>
              </a:pPr>
              <a:r>
                <a:rPr lang="en-US" sz="1600" u="sng" kern="0" dirty="0">
                  <a:latin typeface="Calibri" charset="0"/>
                </a:rPr>
                <a:t>1. Conservation of flip angle</a:t>
              </a:r>
              <a:r>
                <a:rPr lang="en-US" sz="1600" kern="0" dirty="0">
                  <a:latin typeface="Calibri" charset="0"/>
                </a:rPr>
                <a:t> under time stretching </a:t>
              </a:r>
              <a:r>
                <a:rPr lang="en-US" sz="1600" kern="0" dirty="0" err="1">
                  <a:latin typeface="Calibri" charset="0"/>
                </a:rPr>
                <a:t>λ</a:t>
              </a:r>
              <a:r>
                <a:rPr lang="en-US" sz="1600" kern="0" dirty="0">
                  <a:latin typeface="Calibri" charset="0"/>
                </a:rPr>
                <a:t>(t)&lt;1</a:t>
              </a:r>
              <a:endParaRPr lang="en-US" sz="1600" u="sng" kern="0" dirty="0">
                <a:latin typeface="Calibri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F61EEA6-8EF7-5EBA-9A49-3C9CB24C6171}"/>
              </a:ext>
            </a:extLst>
          </p:cNvPr>
          <p:cNvGrpSpPr/>
          <p:nvPr/>
        </p:nvGrpSpPr>
        <p:grpSpPr>
          <a:xfrm>
            <a:off x="251521" y="4531142"/>
            <a:ext cx="7774760" cy="609174"/>
            <a:chOff x="60859" y="2985961"/>
            <a:chExt cx="7774760" cy="60917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D8834C4-465A-775D-2E7E-F6CD03610D28}"/>
                </a:ext>
              </a:extLst>
            </p:cNvPr>
            <p:cNvSpPr/>
            <p:nvPr/>
          </p:nvSpPr>
          <p:spPr>
            <a:xfrm>
              <a:off x="60859" y="2985961"/>
              <a:ext cx="3338986" cy="5847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lvl="0" eaLnBrk="0" hangingPunct="0">
                <a:spcBef>
                  <a:spcPct val="20000"/>
                </a:spcBef>
                <a:defRPr/>
              </a:pPr>
              <a:r>
                <a:rPr lang="en-US" sz="1600" u="sng" kern="0" dirty="0">
                  <a:latin typeface="Calibri" charset="0"/>
                </a:rPr>
                <a:t>2. Maintain slice thickness</a:t>
              </a:r>
              <a:r>
                <a:rPr lang="en-US" sz="1600" kern="0" dirty="0">
                  <a:latin typeface="Calibri" charset="0"/>
                </a:rPr>
                <a:t> by accordingly reduced gradient:</a:t>
              </a:r>
              <a:endParaRPr lang="en-US" sz="1600" u="sng" kern="0" dirty="0">
                <a:latin typeface="Calibri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9772A6D-7074-CC36-8076-445702B44BFE}"/>
                </a:ext>
              </a:extLst>
            </p:cNvPr>
            <p:cNvGrpSpPr/>
            <p:nvPr/>
          </p:nvGrpSpPr>
          <p:grpSpPr>
            <a:xfrm>
              <a:off x="6045225" y="2992919"/>
              <a:ext cx="1790394" cy="602216"/>
              <a:chOff x="6981820" y="3679785"/>
              <a:chExt cx="1790394" cy="602216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B037DE-2754-9527-E04A-70291F679722}"/>
                  </a:ext>
                </a:extLst>
              </p:cNvPr>
              <p:cNvSpPr txBox="1"/>
              <p:nvPr/>
            </p:nvSpPr>
            <p:spPr>
              <a:xfrm>
                <a:off x="6981820" y="3679785"/>
                <a:ext cx="1615584" cy="602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400" dirty="0">
                    <a:latin typeface="Calibri"/>
                    <a:cs typeface="Calibri"/>
                  </a:rPr>
                  <a:t>with </a:t>
                </a:r>
                <a:r>
                  <a:rPr lang="en-US" sz="1400" i="1" dirty="0">
                    <a:latin typeface="Calibri"/>
                    <a:cs typeface="Calibri"/>
                  </a:rPr>
                  <a:t>instantaneous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1400" dirty="0">
                    <a:latin typeface="Calibri"/>
                    <a:cs typeface="Calibri"/>
                  </a:rPr>
                  <a:t>RF bandwidth: </a:t>
                </a:r>
              </a:p>
            </p:txBody>
          </p:sp>
          <p:pic>
            <p:nvPicPr>
              <p:cNvPr id="14" name="Picture 13" descr="latex-image-1.pdf">
                <a:extLst>
                  <a:ext uri="{FF2B5EF4-FFF2-40B4-BE49-F238E27FC236}">
                    <a16:creationId xmlns:a16="http://schemas.microsoft.com/office/drawing/2014/main" id="{DA80B1F2-BA2C-A26F-F49B-1E9E7F3E72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6150" y="4016939"/>
                <a:ext cx="576064" cy="195545"/>
              </a:xfrm>
              <a:prstGeom prst="rect">
                <a:avLst/>
              </a:prstGeom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7B7ABF8-C7EA-E97F-74D8-4C4545748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3485" y="3087915"/>
              <a:ext cx="2117029" cy="380867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079EC8-12CE-E9A0-7C1A-B33CC057C763}"/>
              </a:ext>
            </a:extLst>
          </p:cNvPr>
          <p:cNvGrpSpPr/>
          <p:nvPr/>
        </p:nvGrpSpPr>
        <p:grpSpPr>
          <a:xfrm>
            <a:off x="452413" y="1944247"/>
            <a:ext cx="5750224" cy="1583910"/>
            <a:chOff x="135763" y="3570735"/>
            <a:chExt cx="5750224" cy="158391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EF2EAF7-14F9-88D0-4FDF-2C612BE69C3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5763" y="3570735"/>
              <a:ext cx="5741739" cy="1345494"/>
              <a:chOff x="755576" y="4366557"/>
              <a:chExt cx="6719368" cy="1574587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0CA449F-3B9B-5A3D-A77A-B4DD826B6C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49073"/>
              <a:stretch/>
            </p:blipFill>
            <p:spPr>
              <a:xfrm>
                <a:off x="755576" y="4366557"/>
                <a:ext cx="3672408" cy="1562389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E35275C8-1604-8403-D846-0F4E67D8D1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58" t="50975" r="8729"/>
              <a:stretch/>
            </p:blipFill>
            <p:spPr>
              <a:xfrm>
                <a:off x="4139952" y="4437112"/>
                <a:ext cx="3334992" cy="1504032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0CD6F91-E0D2-26CA-3E45-A61E507F2C73}"/>
                </a:ext>
              </a:extLst>
            </p:cNvPr>
            <p:cNvSpPr txBox="1"/>
            <p:nvPr/>
          </p:nvSpPr>
          <p:spPr>
            <a:xfrm>
              <a:off x="269363" y="4846868"/>
              <a:ext cx="561662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From: Bernstein et al. - Handbook of MRI pulse sequences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CCE995F-F48E-4D16-3D1E-48F036056DC7}"/>
              </a:ext>
            </a:extLst>
          </p:cNvPr>
          <p:cNvGrpSpPr/>
          <p:nvPr/>
        </p:nvGrpSpPr>
        <p:grpSpPr>
          <a:xfrm>
            <a:off x="6085456" y="2186430"/>
            <a:ext cx="2833272" cy="815013"/>
            <a:chOff x="6140225" y="4016452"/>
            <a:chExt cx="2833272" cy="815013"/>
          </a:xfrm>
        </p:grpSpPr>
        <p:pic>
          <p:nvPicPr>
            <p:cNvPr id="16" name="Picture 15" descr="latex-image-1.pdf">
              <a:extLst>
                <a:ext uri="{FF2B5EF4-FFF2-40B4-BE49-F238E27FC236}">
                  <a16:creationId xmlns:a16="http://schemas.microsoft.com/office/drawing/2014/main" id="{00975AD5-8F47-2241-53F2-2B8C1F7F1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1869" y="4016452"/>
              <a:ext cx="1161628" cy="81501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795763C-9ADA-9EDF-CA5A-2FCE384287FF}"/>
                </a:ext>
              </a:extLst>
            </p:cNvPr>
            <p:cNvSpPr txBox="1"/>
            <p:nvPr/>
          </p:nvSpPr>
          <p:spPr>
            <a:xfrm>
              <a:off x="6605003" y="4027231"/>
              <a:ext cx="1432497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400" dirty="0">
                  <a:latin typeface="Calibri" charset="0"/>
                  <a:ea typeface="ＭＳ Ｐゴシック" charset="0"/>
                  <a:cs typeface="ＭＳ Ｐゴシック" charset="0"/>
                </a:rPr>
                <a:t>Reduce SAR</a:t>
              </a:r>
            </a:p>
            <a:p>
              <a:pPr>
                <a:buFont typeface="Wingdings" charset="2"/>
                <a:buChar char="§"/>
                <a:defRPr/>
              </a:pPr>
              <a:endParaRPr lang="en-US" sz="1400" dirty="0">
                <a:latin typeface="Calibri" charset="0"/>
                <a:ea typeface="ＭＳ Ｐゴシック" charset="0"/>
                <a:cs typeface="ＭＳ Ｐゴシック" charset="0"/>
              </a:endParaRPr>
            </a:p>
            <a:p>
              <a:pPr>
                <a:defRPr/>
              </a:pPr>
              <a:r>
                <a:rPr lang="en-US" sz="1400" dirty="0">
                  <a:latin typeface="Calibri" charset="0"/>
                  <a:ea typeface="ＭＳ Ｐゴシック" charset="0"/>
                  <a:cs typeface="ＭＳ Ｐゴシック" charset="0"/>
                </a:rPr>
                <a:t>keep flip angle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213DAD7-8924-580A-ACA7-D0CF421078A1}"/>
                </a:ext>
              </a:extLst>
            </p:cNvPr>
            <p:cNvSpPr txBox="1"/>
            <p:nvPr/>
          </p:nvSpPr>
          <p:spPr>
            <a:xfrm>
              <a:off x="6140225" y="4131379"/>
              <a:ext cx="407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395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5E5A60-91E0-3565-1107-353E77AB1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640"/>
            <a:ext cx="9144000" cy="647700"/>
          </a:xfrm>
        </p:spPr>
        <p:txBody>
          <a:bodyPr/>
          <a:lstStyle/>
          <a:p>
            <a:pPr algn="ctr"/>
            <a:r>
              <a:rPr lang="en-US" sz="2400" dirty="0"/>
              <a:t>Binomial Pulses – Excitation of spectral components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9E3C2B-EB8F-6C00-1FF2-CF30A6793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9451" y="937224"/>
            <a:ext cx="4752528" cy="419589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>
                <a:latin typeface="Calibri"/>
                <a:cs typeface="Calibri"/>
              </a:rPr>
              <a:t>1-1 Pulse for water excitation (fat suppression)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E8AEF8-328E-67BD-93F2-303401116D25}"/>
              </a:ext>
            </a:extLst>
          </p:cNvPr>
          <p:cNvGrpSpPr>
            <a:grpSpLocks noChangeAspect="1"/>
          </p:cNvGrpSpPr>
          <p:nvPr/>
        </p:nvGrpSpPr>
        <p:grpSpPr>
          <a:xfrm>
            <a:off x="4558333" y="1356813"/>
            <a:ext cx="3886223" cy="2175164"/>
            <a:chOff x="3347655" y="1556792"/>
            <a:chExt cx="5426513" cy="282678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5050057-029E-3A9D-F6FB-EC02D5223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1879" y="1556792"/>
              <a:ext cx="5282289" cy="2564845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4320462-5B2E-A243-1CA4-54E3C6A31F30}"/>
                </a:ext>
              </a:extLst>
            </p:cNvPr>
            <p:cNvSpPr txBox="1"/>
            <p:nvPr/>
          </p:nvSpPr>
          <p:spPr>
            <a:xfrm>
              <a:off x="3347655" y="4121966"/>
              <a:ext cx="24972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http://</a:t>
              </a:r>
              <a:r>
                <a:rPr 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mri-q.com</a:t>
              </a:r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/water-</a:t>
              </a:r>
              <a:r>
                <a:rPr lang="en-US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excitation.html</a:t>
              </a:r>
              <a:endPara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D9579DB-3D11-ADF7-8C1E-FBB996A07ABC}"/>
              </a:ext>
            </a:extLst>
          </p:cNvPr>
          <p:cNvSpPr txBox="1"/>
          <p:nvPr/>
        </p:nvSpPr>
        <p:spPr>
          <a:xfrm>
            <a:off x="252020" y="794340"/>
            <a:ext cx="423036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Binomial pulses 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have flip angles that follow the pattern of coefficients of the binomial expansion of (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a+b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16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1-1, 1-2-1, 1-3-3-1, etc.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Thus, a 90-pulse could be constructed as a </a:t>
            </a:r>
          </a:p>
          <a:p>
            <a:pPr marL="285750" indent="-285750">
              <a:buFont typeface="Lucida Grande"/>
              <a:buChar char="-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[45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º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45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º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 pair</a:t>
            </a:r>
          </a:p>
          <a:p>
            <a:pPr marL="285750" indent="-285750">
              <a:buFont typeface="Lucida Grande"/>
              <a:buChar char="-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[22.5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º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45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º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22.5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º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 triplet</a:t>
            </a:r>
          </a:p>
          <a:p>
            <a:pPr marL="285750" indent="-285750">
              <a:buFont typeface="Lucida Grande"/>
              <a:buChar char="-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[11.25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º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33.75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º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33.75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º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11.25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º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 quadruplet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B0CFE8-C820-448C-5980-5F662D4C5A8B}"/>
              </a:ext>
            </a:extLst>
          </p:cNvPr>
          <p:cNvGrpSpPr/>
          <p:nvPr/>
        </p:nvGrpSpPr>
        <p:grpSpPr>
          <a:xfrm>
            <a:off x="462940" y="4258941"/>
            <a:ext cx="7226529" cy="557758"/>
            <a:chOff x="-415832" y="4891652"/>
            <a:chExt cx="7226529" cy="557758"/>
          </a:xfrm>
        </p:grpSpPr>
        <p:pic>
          <p:nvPicPr>
            <p:cNvPr id="12" name="Picture 11" descr="latex-image-1.pdf">
              <a:extLst>
                <a:ext uri="{FF2B5EF4-FFF2-40B4-BE49-F238E27FC236}">
                  <a16:creationId xmlns:a16="http://schemas.microsoft.com/office/drawing/2014/main" id="{4B6C0D0D-60E4-FBD1-E972-D142A76C1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9599" y="4891652"/>
              <a:ext cx="2811098" cy="55775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387CCE5-5802-370D-FA5C-CF9A7368A983}"/>
                </a:ext>
              </a:extLst>
            </p:cNvPr>
            <p:cNvSpPr/>
            <p:nvPr/>
          </p:nvSpPr>
          <p:spPr>
            <a:xfrm>
              <a:off x="-415832" y="4969669"/>
              <a:ext cx="472022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Calibri"/>
                  <a:cs typeface="Calibri"/>
                </a:rPr>
                <a:t>General formula (assuming instantaneous pulses):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B13A05E-31AF-46DB-D7AD-456449E3FBEF}"/>
              </a:ext>
            </a:extLst>
          </p:cNvPr>
          <p:cNvGrpSpPr/>
          <p:nvPr/>
        </p:nvGrpSpPr>
        <p:grpSpPr>
          <a:xfrm>
            <a:off x="427315" y="3732483"/>
            <a:ext cx="7427769" cy="485320"/>
            <a:chOff x="3615857" y="4495931"/>
            <a:chExt cx="7427769" cy="48532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E52F8CF-3398-C741-4911-463ED241570D}"/>
                </a:ext>
              </a:extLst>
            </p:cNvPr>
            <p:cNvSpPr/>
            <p:nvPr/>
          </p:nvSpPr>
          <p:spPr>
            <a:xfrm>
              <a:off x="3615857" y="4531180"/>
              <a:ext cx="56726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Calibri"/>
                  <a:cs typeface="Calibri"/>
                </a:rPr>
                <a:t>Time between pulses depends on off-resonance to be suppressed: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0EF7825-4B0A-0C37-1FF2-E00CDB52BB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2174" b="-15666"/>
            <a:stretch/>
          </p:blipFill>
          <p:spPr>
            <a:xfrm>
              <a:off x="9535264" y="4495931"/>
              <a:ext cx="1508362" cy="485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676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348801E5-9B1A-CE3E-2A1D-2A45F09A6032}"/>
              </a:ext>
            </a:extLst>
          </p:cNvPr>
          <p:cNvSpPr txBox="1"/>
          <p:nvPr/>
        </p:nvSpPr>
        <p:spPr>
          <a:xfrm>
            <a:off x="897413" y="1658581"/>
            <a:ext cx="381386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order </a:t>
            </a:r>
            <a:r>
              <a:rPr lang="en-US" sz="1600" i="1" u="sng" dirty="0">
                <a:latin typeface="Times" pitchFamily="2" charset="0"/>
              </a:rPr>
              <a:t>n</a:t>
            </a:r>
            <a:r>
              <a:rPr lang="en-US" sz="1600" u="sng" dirty="0"/>
              <a:t>	binomial	         pulse scheme</a:t>
            </a:r>
          </a:p>
          <a:p>
            <a:endParaRPr lang="en-US" sz="1600" u="sng" dirty="0"/>
          </a:p>
          <a:p>
            <a:r>
              <a:rPr lang="en-US" sz="1600" dirty="0"/>
              <a:t>     1	1-1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     2	1-2-1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     3	1-3-3-1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     4	1-4-6-4-1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05E5A60-91E0-3565-1107-353E77AB1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640"/>
            <a:ext cx="9144000" cy="647700"/>
          </a:xfrm>
        </p:spPr>
        <p:txBody>
          <a:bodyPr/>
          <a:lstStyle/>
          <a:p>
            <a:pPr algn="ctr"/>
            <a:r>
              <a:rPr lang="en-US" sz="2400" dirty="0"/>
              <a:t>Binomial Pulses – Excitation of spectral components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80589399-9ABE-1BC8-1506-F472516E7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880498"/>
            <a:ext cx="8496944" cy="648146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higher the order, the better is the suppression of frequencies. 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STA spectral response of binomial pulses:</a:t>
            </a:r>
          </a:p>
        </p:txBody>
      </p:sp>
      <p:pic>
        <p:nvPicPr>
          <p:cNvPr id="4" name="Picture 3" descr="binomi_freq_response.png">
            <a:extLst>
              <a:ext uri="{FF2B5EF4-FFF2-40B4-BE49-F238E27FC236}">
                <a16:creationId xmlns:a16="http://schemas.microsoft.com/office/drawing/2014/main" id="{A622D24C-42EB-B845-E5F1-ACBC7574D6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7" t="5601" r="8073" b="3201"/>
          <a:stretch/>
        </p:blipFill>
        <p:spPr>
          <a:xfrm>
            <a:off x="5294724" y="1672237"/>
            <a:ext cx="2750411" cy="327344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77094-C74D-8B04-587B-4FB645112BCB}"/>
              </a:ext>
            </a:extLst>
          </p:cNvPr>
          <p:cNvGrpSpPr/>
          <p:nvPr/>
        </p:nvGrpSpPr>
        <p:grpSpPr>
          <a:xfrm>
            <a:off x="3574240" y="2162934"/>
            <a:ext cx="921822" cy="160317"/>
            <a:chOff x="2627784" y="2132856"/>
            <a:chExt cx="1656184" cy="2880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6123083-5E27-E4F9-5C1D-28430189C180}"/>
                </a:ext>
              </a:extLst>
            </p:cNvPr>
            <p:cNvCxnSpPr/>
            <p:nvPr/>
          </p:nvCxnSpPr>
          <p:spPr>
            <a:xfrm flipV="1">
              <a:off x="3347864" y="2132856"/>
              <a:ext cx="0" cy="28803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F36C6DC-EB4F-C12C-0D5B-BBDDB85E63AA}"/>
                </a:ext>
              </a:extLst>
            </p:cNvPr>
            <p:cNvCxnSpPr/>
            <p:nvPr/>
          </p:nvCxnSpPr>
          <p:spPr>
            <a:xfrm flipV="1">
              <a:off x="3707904" y="2132856"/>
              <a:ext cx="0" cy="28803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758B179-9965-F3E8-9AD7-01525957E297}"/>
                </a:ext>
              </a:extLst>
            </p:cNvPr>
            <p:cNvCxnSpPr/>
            <p:nvPr/>
          </p:nvCxnSpPr>
          <p:spPr>
            <a:xfrm>
              <a:off x="2627784" y="2420888"/>
              <a:ext cx="1656184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BAB679-EEE3-04B7-92C1-E52C2D35B0B1}"/>
              </a:ext>
            </a:extLst>
          </p:cNvPr>
          <p:cNvGrpSpPr/>
          <p:nvPr/>
        </p:nvGrpSpPr>
        <p:grpSpPr>
          <a:xfrm>
            <a:off x="3574240" y="3383125"/>
            <a:ext cx="921822" cy="480951"/>
            <a:chOff x="5118389" y="1772816"/>
            <a:chExt cx="1656184" cy="864096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D622620-E7A0-345A-3362-6A7C2E4CAAAC}"/>
                </a:ext>
              </a:extLst>
            </p:cNvPr>
            <p:cNvCxnSpPr/>
            <p:nvPr/>
          </p:nvCxnSpPr>
          <p:spPr>
            <a:xfrm flipV="1">
              <a:off x="6156176" y="1772816"/>
              <a:ext cx="0" cy="86409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C20EFCE-B32E-E896-D262-9F2269F26AEC}"/>
                </a:ext>
              </a:extLst>
            </p:cNvPr>
            <p:cNvCxnSpPr/>
            <p:nvPr/>
          </p:nvCxnSpPr>
          <p:spPr>
            <a:xfrm>
              <a:off x="5118389" y="2636912"/>
              <a:ext cx="1656184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90C6086-D867-8F1A-A1FD-F11CC5A69EB6}"/>
                </a:ext>
              </a:extLst>
            </p:cNvPr>
            <p:cNvCxnSpPr/>
            <p:nvPr/>
          </p:nvCxnSpPr>
          <p:spPr>
            <a:xfrm flipV="1">
              <a:off x="5436096" y="2348880"/>
              <a:ext cx="0" cy="28803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1EB0D37-8C39-B74E-2DBA-FBB1342119EF}"/>
                </a:ext>
              </a:extLst>
            </p:cNvPr>
            <p:cNvCxnSpPr/>
            <p:nvPr/>
          </p:nvCxnSpPr>
          <p:spPr>
            <a:xfrm flipV="1">
              <a:off x="5796136" y="1772816"/>
              <a:ext cx="0" cy="86409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B680B7B-F45C-7FA1-7997-CCF2E1E65EF9}"/>
                </a:ext>
              </a:extLst>
            </p:cNvPr>
            <p:cNvCxnSpPr/>
            <p:nvPr/>
          </p:nvCxnSpPr>
          <p:spPr>
            <a:xfrm flipV="1">
              <a:off x="6516216" y="2348880"/>
              <a:ext cx="0" cy="28803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D67A714-3F5C-4F91-1010-A5E76D72B325}"/>
              </a:ext>
            </a:extLst>
          </p:cNvPr>
          <p:cNvGrpSpPr/>
          <p:nvPr/>
        </p:nvGrpSpPr>
        <p:grpSpPr>
          <a:xfrm>
            <a:off x="3591719" y="3992181"/>
            <a:ext cx="921822" cy="681347"/>
            <a:chOff x="5118389" y="1412776"/>
            <a:chExt cx="1656184" cy="1224136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38C7C65-2D4C-E249-A8F7-FF9BD4575D50}"/>
                </a:ext>
              </a:extLst>
            </p:cNvPr>
            <p:cNvCxnSpPr/>
            <p:nvPr/>
          </p:nvCxnSpPr>
          <p:spPr>
            <a:xfrm flipV="1">
              <a:off x="5940152" y="1412776"/>
              <a:ext cx="0" cy="12241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621A2A8-8C95-F1AB-82D7-A51ABE3470A0}"/>
                </a:ext>
              </a:extLst>
            </p:cNvPr>
            <p:cNvCxnSpPr/>
            <p:nvPr/>
          </p:nvCxnSpPr>
          <p:spPr>
            <a:xfrm flipV="1">
              <a:off x="6300192" y="1844824"/>
              <a:ext cx="0" cy="7920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4AAFEF3-8947-19D6-F4A9-0A4AA93D1D75}"/>
                </a:ext>
              </a:extLst>
            </p:cNvPr>
            <p:cNvCxnSpPr/>
            <p:nvPr/>
          </p:nvCxnSpPr>
          <p:spPr>
            <a:xfrm>
              <a:off x="5118389" y="2636912"/>
              <a:ext cx="1656184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540AD77-F2B6-14C7-437A-4BA6CC9BAAB6}"/>
                </a:ext>
              </a:extLst>
            </p:cNvPr>
            <p:cNvCxnSpPr/>
            <p:nvPr/>
          </p:nvCxnSpPr>
          <p:spPr>
            <a:xfrm flipV="1">
              <a:off x="5220072" y="2456912"/>
              <a:ext cx="0" cy="1800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927E0CC-73D5-B036-51E6-C03F2F34BB39}"/>
                </a:ext>
              </a:extLst>
            </p:cNvPr>
            <p:cNvCxnSpPr/>
            <p:nvPr/>
          </p:nvCxnSpPr>
          <p:spPr>
            <a:xfrm flipV="1">
              <a:off x="5580112" y="1844824"/>
              <a:ext cx="0" cy="7920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87A8826-FA29-6DD8-74FB-77F184C6916D}"/>
                </a:ext>
              </a:extLst>
            </p:cNvPr>
            <p:cNvCxnSpPr/>
            <p:nvPr/>
          </p:nvCxnSpPr>
          <p:spPr>
            <a:xfrm flipV="1">
              <a:off x="6660232" y="2442801"/>
              <a:ext cx="0" cy="1800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E05AD6B-82D7-DAED-0DE5-7B514A510428}"/>
              </a:ext>
            </a:extLst>
          </p:cNvPr>
          <p:cNvGrpSpPr/>
          <p:nvPr/>
        </p:nvGrpSpPr>
        <p:grpSpPr>
          <a:xfrm>
            <a:off x="3574240" y="2715138"/>
            <a:ext cx="921822" cy="320634"/>
            <a:chOff x="1187624" y="2276872"/>
            <a:chExt cx="1656184" cy="576064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B0B5631-5B1A-5D9C-C96B-27AE16164C1C}"/>
                </a:ext>
              </a:extLst>
            </p:cNvPr>
            <p:cNvCxnSpPr/>
            <p:nvPr/>
          </p:nvCxnSpPr>
          <p:spPr>
            <a:xfrm>
              <a:off x="1187624" y="2852936"/>
              <a:ext cx="1656184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C0A632A-9590-663E-AC27-F8A83EECC282}"/>
                </a:ext>
              </a:extLst>
            </p:cNvPr>
            <p:cNvCxnSpPr/>
            <p:nvPr/>
          </p:nvCxnSpPr>
          <p:spPr>
            <a:xfrm flipV="1">
              <a:off x="1693133" y="2564904"/>
              <a:ext cx="0" cy="28803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9A08C27-AAD7-1245-3B76-F7466850BEEF}"/>
                </a:ext>
              </a:extLst>
            </p:cNvPr>
            <p:cNvCxnSpPr/>
            <p:nvPr/>
          </p:nvCxnSpPr>
          <p:spPr>
            <a:xfrm flipV="1">
              <a:off x="2053173" y="2276872"/>
              <a:ext cx="0" cy="57606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29939AF-D0F5-A772-70D6-EC061BED93BB}"/>
                </a:ext>
              </a:extLst>
            </p:cNvPr>
            <p:cNvCxnSpPr/>
            <p:nvPr/>
          </p:nvCxnSpPr>
          <p:spPr>
            <a:xfrm flipV="1">
              <a:off x="2411760" y="2564904"/>
              <a:ext cx="0" cy="28803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Picture 38" descr="latex-image-1.pdf">
            <a:extLst>
              <a:ext uri="{FF2B5EF4-FFF2-40B4-BE49-F238E27FC236}">
                <a16:creationId xmlns:a16="http://schemas.microsoft.com/office/drawing/2014/main" id="{281B90AA-E428-A8FA-D867-73CEE6996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760" y="1977383"/>
            <a:ext cx="424378" cy="138051"/>
          </a:xfrm>
          <a:prstGeom prst="rect">
            <a:avLst/>
          </a:prstGeom>
        </p:spPr>
      </p:pic>
      <p:pic>
        <p:nvPicPr>
          <p:cNvPr id="40" name="Picture 39" descr="latex-image-1.pdf">
            <a:extLst>
              <a:ext uri="{FF2B5EF4-FFF2-40B4-BE49-F238E27FC236}">
                <a16:creationId xmlns:a16="http://schemas.microsoft.com/office/drawing/2014/main" id="{2268DA20-18E2-5840-1BD4-87E80B758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760" y="2805688"/>
            <a:ext cx="424378" cy="138051"/>
          </a:xfrm>
          <a:prstGeom prst="rect">
            <a:avLst/>
          </a:prstGeom>
        </p:spPr>
      </p:pic>
      <p:pic>
        <p:nvPicPr>
          <p:cNvPr id="41" name="Picture 40" descr="latex-image-1.pdf">
            <a:extLst>
              <a:ext uri="{FF2B5EF4-FFF2-40B4-BE49-F238E27FC236}">
                <a16:creationId xmlns:a16="http://schemas.microsoft.com/office/drawing/2014/main" id="{404D93F0-36B8-CA12-554F-083B635ED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760" y="3541958"/>
            <a:ext cx="424378" cy="138051"/>
          </a:xfrm>
          <a:prstGeom prst="rect">
            <a:avLst/>
          </a:prstGeom>
        </p:spPr>
      </p:pic>
      <p:pic>
        <p:nvPicPr>
          <p:cNvPr id="42" name="Picture 41" descr="latex-image-1.pdf">
            <a:extLst>
              <a:ext uri="{FF2B5EF4-FFF2-40B4-BE49-F238E27FC236}">
                <a16:creationId xmlns:a16="http://schemas.microsoft.com/office/drawing/2014/main" id="{F0831BFB-643D-1C65-9CD9-B159CC412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760" y="4324245"/>
            <a:ext cx="424378" cy="138051"/>
          </a:xfrm>
          <a:prstGeom prst="rect">
            <a:avLst/>
          </a:prstGeom>
        </p:spPr>
      </p:pic>
      <p:pic>
        <p:nvPicPr>
          <p:cNvPr id="44" name="Picture 43" descr="latex-image-1.pdf">
            <a:extLst>
              <a:ext uri="{FF2B5EF4-FFF2-40B4-BE49-F238E27FC236}">
                <a16:creationId xmlns:a16="http://schemas.microsoft.com/office/drawing/2014/main" id="{ED2B1E0C-65F1-F70C-3912-0BB877FF1A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392" y="1528644"/>
            <a:ext cx="1426524" cy="182634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13A10B6-8C92-3340-7A4E-5086D6C95C36}"/>
              </a:ext>
            </a:extLst>
          </p:cNvPr>
          <p:cNvCxnSpPr>
            <a:cxnSpLocks/>
          </p:cNvCxnSpPr>
          <p:nvPr/>
        </p:nvCxnSpPr>
        <p:spPr>
          <a:xfrm>
            <a:off x="6036399" y="1767193"/>
            <a:ext cx="0" cy="2891275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7E07AF4-F00F-EEB2-B7DA-9AE31D7F0F06}"/>
              </a:ext>
            </a:extLst>
          </p:cNvPr>
          <p:cNvCxnSpPr>
            <a:cxnSpLocks/>
          </p:cNvCxnSpPr>
          <p:nvPr/>
        </p:nvCxnSpPr>
        <p:spPr>
          <a:xfrm>
            <a:off x="7354882" y="1778301"/>
            <a:ext cx="0" cy="2891275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203558E-7CC1-84C6-C1E6-DEB343B6783C}"/>
              </a:ext>
            </a:extLst>
          </p:cNvPr>
          <p:cNvSpPr txBox="1"/>
          <p:nvPr/>
        </p:nvSpPr>
        <p:spPr>
          <a:xfrm>
            <a:off x="5852757" y="4649832"/>
            <a:ext cx="314697" cy="236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-</a:t>
            </a:r>
            <a:r>
              <a:rPr lang="en-US" dirty="0" err="1">
                <a:latin typeface="Times" pitchFamily="2" charset="0"/>
              </a:rPr>
              <a:t>Δ</a:t>
            </a:r>
            <a:r>
              <a:rPr lang="en-US" i="1" dirty="0" err="1">
                <a:latin typeface="Times" pitchFamily="2" charset="0"/>
              </a:rPr>
              <a:t>f</a:t>
            </a:r>
            <a:endParaRPr lang="en-US" i="1" dirty="0">
              <a:latin typeface="Times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9B39679-FDCE-F3EC-BE10-75D7DEA437F5}"/>
              </a:ext>
            </a:extLst>
          </p:cNvPr>
          <p:cNvSpPr txBox="1"/>
          <p:nvPr/>
        </p:nvSpPr>
        <p:spPr>
          <a:xfrm>
            <a:off x="7227407" y="4663638"/>
            <a:ext cx="265525" cy="236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" pitchFamily="2" charset="0"/>
              </a:rPr>
              <a:t>Δ</a:t>
            </a:r>
            <a:r>
              <a:rPr lang="en-US" i="1" dirty="0" err="1">
                <a:latin typeface="Times" pitchFamily="2" charset="0"/>
              </a:rPr>
              <a:t>f</a:t>
            </a:r>
            <a:endParaRPr lang="en-US" i="1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994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B32C1D9-0FD0-6140-97FA-62CB169870B4}"/>
              </a:ext>
            </a:extLst>
          </p:cNvPr>
          <p:cNvSpPr txBox="1">
            <a:spLocks/>
          </p:cNvSpPr>
          <p:nvPr/>
        </p:nvSpPr>
        <p:spPr>
          <a:xfrm>
            <a:off x="280657" y="620688"/>
            <a:ext cx="8274867" cy="39610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Arial" panose="020B0604020202020204" pitchFamily="34" charset="0"/>
              <a:buNone/>
            </a:pPr>
            <a:r>
              <a:rPr lang="en-US" sz="2400" b="1" dirty="0"/>
              <a:t>MR physics of RF Pulses</a:t>
            </a:r>
            <a:endParaRPr lang="en-US" sz="105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0" lvl="1" indent="0">
              <a:buFont typeface="Arial" panose="020B0604020202020204" pitchFamily="34" charset="0"/>
              <a:buNone/>
            </a:pPr>
            <a:endParaRPr lang="en-US" sz="3200" dirty="0">
              <a:latin typeface="Calibri"/>
              <a:cs typeface="Calibri"/>
            </a:endParaRP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2400" dirty="0">
                <a:latin typeface="Calibri"/>
                <a:cs typeface="Calibri"/>
              </a:rPr>
              <a:t>Outline</a:t>
            </a:r>
            <a:endParaRPr lang="en-US" sz="2400" i="1" dirty="0">
              <a:solidFill>
                <a:srgbClr val="595959"/>
              </a:solidFill>
              <a:latin typeface="Calibri"/>
              <a:cs typeface="Calibri"/>
            </a:endParaRPr>
          </a:p>
          <a:p>
            <a:pPr marL="800100" lvl="2" indent="-45720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sz="2000" i="1" dirty="0">
                <a:solidFill>
                  <a:srgbClr val="595959"/>
                </a:solidFill>
                <a:latin typeface="Calibri"/>
                <a:cs typeface="Calibri"/>
              </a:rPr>
              <a:t>Bloch Equations with excitation</a:t>
            </a:r>
          </a:p>
          <a:p>
            <a:pPr marL="800100" lvl="2" indent="-457200">
              <a:spcBef>
                <a:spcPts val="1000"/>
              </a:spcBef>
              <a:spcAft>
                <a:spcPts val="1000"/>
              </a:spcAft>
            </a:pPr>
            <a:r>
              <a:rPr lang="en-US" sz="2000" i="1" dirty="0">
                <a:solidFill>
                  <a:srgbClr val="595959"/>
                </a:solidFill>
                <a:latin typeface="Calibri"/>
                <a:cs typeface="Calibri"/>
              </a:rPr>
              <a:t>On- and off-resonant excitation</a:t>
            </a:r>
          </a:p>
          <a:p>
            <a:pPr marL="800100" lvl="2" indent="-457200">
              <a:spcBef>
                <a:spcPts val="1000"/>
              </a:spcBef>
              <a:spcAft>
                <a:spcPts val="1000"/>
              </a:spcAft>
            </a:pPr>
            <a:r>
              <a:rPr lang="en-US" sz="2000" i="1" dirty="0">
                <a:solidFill>
                  <a:srgbClr val="595959"/>
                </a:solidFill>
                <a:latin typeface="Calibri"/>
                <a:cs typeface="Calibri"/>
              </a:rPr>
              <a:t>Some important RF pulses: </a:t>
            </a:r>
            <a:r>
              <a:rPr lang="en-US" sz="2000" i="1" dirty="0" err="1">
                <a:solidFill>
                  <a:srgbClr val="595959"/>
                </a:solidFill>
                <a:latin typeface="Calibri"/>
                <a:cs typeface="Calibri"/>
              </a:rPr>
              <a:t>sinc</a:t>
            </a:r>
            <a:r>
              <a:rPr lang="en-US" sz="2000" i="1" dirty="0">
                <a:solidFill>
                  <a:srgbClr val="595959"/>
                </a:solidFill>
                <a:latin typeface="Calibri"/>
                <a:cs typeface="Calibri"/>
              </a:rPr>
              <a:t>, SLR, VERSE, binomial, adiabatic</a:t>
            </a:r>
          </a:p>
          <a:p>
            <a:pPr marL="800100" lvl="2" indent="-457200">
              <a:spcBef>
                <a:spcPts val="1000"/>
              </a:spcBef>
              <a:spcAft>
                <a:spcPts val="1000"/>
              </a:spcAft>
            </a:pPr>
            <a:r>
              <a:rPr lang="en-US" sz="2000" i="1" dirty="0">
                <a:solidFill>
                  <a:srgbClr val="595959"/>
                </a:solidFill>
                <a:latin typeface="Calibri"/>
                <a:cs typeface="Calibri"/>
              </a:rPr>
              <a:t>Summary</a:t>
            </a:r>
          </a:p>
          <a:p>
            <a:pPr marL="800100" lvl="2" indent="-457200">
              <a:spcBef>
                <a:spcPts val="1000"/>
              </a:spcBef>
              <a:spcAft>
                <a:spcPts val="1000"/>
              </a:spcAft>
            </a:pPr>
            <a:r>
              <a:rPr lang="en-US" sz="2000" i="1" dirty="0">
                <a:solidFill>
                  <a:srgbClr val="595959"/>
                </a:solidFill>
                <a:cs typeface="Calibri"/>
              </a:rPr>
              <a:t>Hands-on Pulseq: Measurement </a:t>
            </a:r>
            <a:r>
              <a:rPr lang="en-US" sz="2000" i="1" dirty="0">
                <a:solidFill>
                  <a:srgbClr val="595959"/>
                </a:solidFill>
                <a:latin typeface="Calibri"/>
                <a:cs typeface="Calibri"/>
              </a:rPr>
              <a:t>of excitation slice profiles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E3E42499-4A62-2240-A9FD-4FEE295D9A47}"/>
              </a:ext>
            </a:extLst>
          </p:cNvPr>
          <p:cNvCxnSpPr>
            <a:cxnSpLocks/>
            <a:stCxn id="2" idx="2"/>
          </p:cNvCxnSpPr>
          <p:nvPr/>
        </p:nvCxnSpPr>
        <p:spPr>
          <a:xfrm rot="5400000" flipH="1" flipV="1">
            <a:off x="5006612" y="958508"/>
            <a:ext cx="3034699" cy="4211742"/>
          </a:xfrm>
          <a:prstGeom prst="bentConnector4">
            <a:avLst>
              <a:gd name="adj1" fmla="val -7533"/>
              <a:gd name="adj2" fmla="val 105428"/>
            </a:avLst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4CFB8CF-A274-E734-80F1-446821EE9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148" y="197315"/>
            <a:ext cx="3573793" cy="269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9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45BC8-F06A-1940-91E1-2EA5735A22F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0" y="404813"/>
            <a:ext cx="9144000" cy="6477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500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Adiabatic Pulses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96464F-C40E-F888-A538-0D8EBAEC0E63}"/>
              </a:ext>
            </a:extLst>
          </p:cNvPr>
          <p:cNvSpPr/>
          <p:nvPr/>
        </p:nvSpPr>
        <p:spPr>
          <a:xfrm>
            <a:off x="467544" y="1052513"/>
            <a:ext cx="82089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>
                <a:latin typeface="Calibri"/>
                <a:cs typeface="Calibri"/>
              </a:rPr>
              <a:t>Frequency modulated (off-resonant!) pulses for </a:t>
            </a:r>
            <a:r>
              <a:rPr lang="en-US" sz="1800" u="sng" dirty="0">
                <a:latin typeface="Calibri"/>
                <a:cs typeface="Calibri"/>
              </a:rPr>
              <a:t>spatially homogenous excitation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latin typeface="Calibri"/>
                <a:cs typeface="Calibri"/>
              </a:rPr>
              <a:t>Effective field changes due to frequency modulation</a:t>
            </a:r>
          </a:p>
          <a:p>
            <a:pPr marL="285750" indent="-285750">
              <a:buFont typeface="Arial"/>
              <a:buChar char="•"/>
            </a:pPr>
            <a:r>
              <a:rPr lang="en-US" sz="1800" i="1" dirty="0">
                <a:latin typeface="Calibri"/>
                <a:cs typeface="Calibri"/>
              </a:rPr>
              <a:t>Adiabatic condition</a:t>
            </a:r>
            <a:r>
              <a:rPr lang="en-US" sz="1800" dirty="0">
                <a:latin typeface="Calibri"/>
                <a:cs typeface="Calibri"/>
              </a:rPr>
              <a:t>: Magnetization follows the effective field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latin typeface="Calibri"/>
                <a:cs typeface="Calibri"/>
              </a:rPr>
              <a:t>Flip angle independent on B1 amplitude!</a:t>
            </a:r>
          </a:p>
          <a:p>
            <a:pPr marL="285750" indent="-285750">
              <a:buFont typeface="Arial"/>
              <a:buChar char="•"/>
            </a:pPr>
            <a:endParaRPr lang="en-US" sz="1800" u="sng" dirty="0">
              <a:latin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6E8F6D-8CEA-6F23-B1CD-8AB29D87A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350" y="2365992"/>
            <a:ext cx="3377350" cy="2372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80AEC4-A10A-AAB5-8C3E-36BB79454EFF}"/>
              </a:ext>
            </a:extLst>
          </p:cNvPr>
          <p:cNvSpPr txBox="1"/>
          <p:nvPr/>
        </p:nvSpPr>
        <p:spPr>
          <a:xfrm>
            <a:off x="2060904" y="2423974"/>
            <a:ext cx="111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diabatic </a:t>
            </a:r>
          </a:p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excitation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76D495-0156-3F3F-3A1B-F4039B34821C}"/>
              </a:ext>
            </a:extLst>
          </p:cNvPr>
          <p:cNvSpPr txBox="1"/>
          <p:nvPr/>
        </p:nvSpPr>
        <p:spPr>
          <a:xfrm>
            <a:off x="1925355" y="3735936"/>
            <a:ext cx="1384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sz="1800" dirty="0">
                <a:solidFill>
                  <a:srgbClr val="000000"/>
                </a:solidFill>
                <a:latin typeface="Calibri"/>
                <a:cs typeface="Calibri"/>
              </a:rPr>
              <a:t>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n-resonant </a:t>
            </a:r>
          </a:p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excitation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0EC33-12B5-D8DD-50FA-4F59E5EB4B81}"/>
              </a:ext>
            </a:extLst>
          </p:cNvPr>
          <p:cNvSpPr txBox="1"/>
          <p:nvPr/>
        </p:nvSpPr>
        <p:spPr>
          <a:xfrm>
            <a:off x="3198549" y="4679087"/>
            <a:ext cx="3360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Bernstein et al, Handbook of MRI pulse sequences </a:t>
            </a:r>
          </a:p>
        </p:txBody>
      </p:sp>
    </p:spTree>
    <p:extLst>
      <p:ext uri="{BB962C8B-B14F-4D97-AF65-F5344CB8AC3E}">
        <p14:creationId xmlns:p14="http://schemas.microsoft.com/office/powerpoint/2010/main" val="1029221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45BC8-F06A-1940-91E1-2EA5735A22F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0" y="404813"/>
            <a:ext cx="9144000" cy="6477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500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Adiabatic Pulses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96464F-C40E-F888-A538-0D8EBAEC0E63}"/>
              </a:ext>
            </a:extLst>
          </p:cNvPr>
          <p:cNvSpPr/>
          <p:nvPr/>
        </p:nvSpPr>
        <p:spPr>
          <a:xfrm>
            <a:off x="467544" y="1052513"/>
            <a:ext cx="82089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>
                <a:latin typeface="Calibri"/>
                <a:cs typeface="Calibri"/>
              </a:rPr>
              <a:t>Frequency modulated (off-resonant!) pulses for </a:t>
            </a:r>
            <a:r>
              <a:rPr lang="en-US" sz="1800" u="sng" dirty="0">
                <a:latin typeface="Calibri"/>
                <a:cs typeface="Calibri"/>
              </a:rPr>
              <a:t>spatially homogenous excitation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latin typeface="Calibri"/>
                <a:cs typeface="Calibri"/>
              </a:rPr>
              <a:t>Effective field changes due to frequency modulation</a:t>
            </a:r>
          </a:p>
          <a:p>
            <a:pPr marL="285750" indent="-285750">
              <a:buFont typeface="Arial"/>
              <a:buChar char="•"/>
            </a:pPr>
            <a:r>
              <a:rPr lang="en-US" sz="1800" i="1" dirty="0">
                <a:latin typeface="Calibri"/>
                <a:cs typeface="Calibri"/>
              </a:rPr>
              <a:t>Adiabatic condition</a:t>
            </a:r>
            <a:r>
              <a:rPr lang="en-US" sz="1800" dirty="0">
                <a:latin typeface="Calibri"/>
                <a:cs typeface="Calibri"/>
              </a:rPr>
              <a:t>: Magnetization follows the effective field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latin typeface="Calibri"/>
                <a:cs typeface="Calibri"/>
              </a:rPr>
              <a:t>Flip angle independent on B1 amplitude!</a:t>
            </a:r>
          </a:p>
          <a:p>
            <a:pPr marL="285750" indent="-285750">
              <a:buFont typeface="Arial"/>
              <a:buChar char="•"/>
            </a:pPr>
            <a:endParaRPr lang="en-US" sz="1800" u="sng" dirty="0">
              <a:latin typeface="Calibri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0982D1-7430-1A46-24B7-8BDA977A5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007" y="2400224"/>
            <a:ext cx="2369146" cy="18524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0966C6-0822-5E4B-02BD-CC3990CB4E08}"/>
              </a:ext>
            </a:extLst>
          </p:cNvPr>
          <p:cNvSpPr txBox="1"/>
          <p:nvPr/>
        </p:nvSpPr>
        <p:spPr>
          <a:xfrm>
            <a:off x="390344" y="4346578"/>
            <a:ext cx="3360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Bernstein et al, Handbook of MRI pulse sequences </a:t>
            </a:r>
          </a:p>
        </p:txBody>
      </p:sp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0F0E7426-559A-C651-3D37-8514A3CE4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146" y="2606847"/>
            <a:ext cx="2154188" cy="20013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08FE0D-161D-A2A9-E47D-89DBF42238A5}"/>
              </a:ext>
            </a:extLst>
          </p:cNvPr>
          <p:cNvSpPr txBox="1"/>
          <p:nvPr/>
        </p:nvSpPr>
        <p:spPr>
          <a:xfrm>
            <a:off x="6436426" y="2529840"/>
            <a:ext cx="2615634" cy="184544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49263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Adiabatic passage principle:</a:t>
            </a:r>
          </a:p>
          <a:p>
            <a:pPr marL="0" marR="0" lvl="0" indent="0" algn="l" defTabSz="449263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The magnetization vector follows the effective field, 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, if its directional  change, |</a:t>
            </a: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Ψ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|, is slow against the nutation frequency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γ|</a:t>
            </a:r>
            <a:r>
              <a:rPr kumimoji="0" lang="en-US" sz="16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kumimoji="0" lang="en-US" sz="16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eff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3405659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F1AA87-B349-3848-ADA3-1399206CA41F}"/>
              </a:ext>
            </a:extLst>
          </p:cNvPr>
          <p:cNvSpPr txBox="1"/>
          <p:nvPr/>
        </p:nvSpPr>
        <p:spPr>
          <a:xfrm>
            <a:off x="400596" y="1295800"/>
            <a:ext cx="5356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libri"/>
                <a:cs typeface="Calibri"/>
              </a:rPr>
              <a:t>Bloch equation without relaxation in complex notation:</a:t>
            </a:r>
          </a:p>
        </p:txBody>
      </p:sp>
      <p:pic>
        <p:nvPicPr>
          <p:cNvPr id="3" name="Picture 2" descr="latex-image-1.pdf">
            <a:extLst>
              <a:ext uri="{FF2B5EF4-FFF2-40B4-BE49-F238E27FC236}">
                <a16:creationId xmlns:a16="http://schemas.microsoft.com/office/drawing/2014/main" id="{F9EE53B6-F86C-5843-B86F-6AD57DB32D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0" y="1689245"/>
            <a:ext cx="4636316" cy="69382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3BF20AE-656D-C647-B807-E648BCCD8F7A}"/>
              </a:ext>
            </a:extLst>
          </p:cNvPr>
          <p:cNvGrpSpPr/>
          <p:nvPr/>
        </p:nvGrpSpPr>
        <p:grpSpPr>
          <a:xfrm>
            <a:off x="400596" y="2720876"/>
            <a:ext cx="5749074" cy="1901311"/>
            <a:chOff x="400596" y="2720876"/>
            <a:chExt cx="5749074" cy="1901311"/>
          </a:xfrm>
        </p:grpSpPr>
        <p:pic>
          <p:nvPicPr>
            <p:cNvPr id="5" name="Picture 4" descr="latex-image-1.pdf">
              <a:extLst>
                <a:ext uri="{FF2B5EF4-FFF2-40B4-BE49-F238E27FC236}">
                  <a16:creationId xmlns:a16="http://schemas.microsoft.com/office/drawing/2014/main" id="{CF6D4429-6337-BB4E-A874-27460ECE3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97" y="3726711"/>
              <a:ext cx="4910547" cy="35930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6C24B8-3DDF-904A-AE93-6AA0D4DDCCFE}"/>
                </a:ext>
              </a:extLst>
            </p:cNvPr>
            <p:cNvSpPr txBox="1"/>
            <p:nvPr/>
          </p:nvSpPr>
          <p:spPr>
            <a:xfrm>
              <a:off x="400596" y="2720876"/>
              <a:ext cx="5749074" cy="7834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800" dirty="0">
                  <a:latin typeface="Calibri"/>
                  <a:cs typeface="Calibri"/>
                </a:rPr>
                <a:t>Transformation of the </a:t>
              </a:r>
              <a:r>
                <a:rPr lang="en-US" sz="1800" u="sng" dirty="0">
                  <a:latin typeface="Calibri"/>
                  <a:cs typeface="Calibri"/>
                </a:rPr>
                <a:t>linear coupled system </a:t>
              </a:r>
              <a:r>
                <a:rPr lang="en-US" sz="1800" dirty="0">
                  <a:latin typeface="Calibri"/>
                  <a:cs typeface="Calibri"/>
                </a:rPr>
                <a:t>into a </a:t>
              </a:r>
            </a:p>
            <a:p>
              <a:pPr>
                <a:lnSpc>
                  <a:spcPct val="130000"/>
                </a:lnSpc>
              </a:pPr>
              <a:r>
                <a:rPr lang="en-US" sz="1800" i="1" u="sng" dirty="0">
                  <a:latin typeface="Calibri"/>
                  <a:cs typeface="Calibri"/>
                </a:rPr>
                <a:t>single quadratic differential equation</a:t>
              </a:r>
              <a:r>
                <a:rPr lang="en-US" sz="1800" dirty="0">
                  <a:latin typeface="Calibri"/>
                  <a:cs typeface="Calibri"/>
                </a:rPr>
                <a:t> (aka </a:t>
              </a:r>
              <a:r>
                <a:rPr lang="en-US" sz="1800" dirty="0" err="1">
                  <a:latin typeface="Calibri"/>
                  <a:cs typeface="Calibri"/>
                </a:rPr>
                <a:t>Ricatti</a:t>
              </a:r>
              <a:r>
                <a:rPr lang="en-US" sz="1800" dirty="0">
                  <a:latin typeface="Calibri"/>
                  <a:cs typeface="Calibri"/>
                </a:rPr>
                <a:t> Equation):</a:t>
              </a:r>
            </a:p>
          </p:txBody>
        </p:sp>
        <p:pic>
          <p:nvPicPr>
            <p:cNvPr id="7" name="Picture 6" descr="latex-image-1.pdf">
              <a:extLst>
                <a:ext uri="{FF2B5EF4-FFF2-40B4-BE49-F238E27FC236}">
                  <a16:creationId xmlns:a16="http://schemas.microsoft.com/office/drawing/2014/main" id="{D7582760-E6C7-D34E-923A-41D2B10C0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461" y="4304821"/>
              <a:ext cx="2576869" cy="21121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769494-F2F8-3A44-A0FF-9E5AF9AF5B54}"/>
                </a:ext>
              </a:extLst>
            </p:cNvPr>
            <p:cNvSpPr txBox="1"/>
            <p:nvPr/>
          </p:nvSpPr>
          <p:spPr>
            <a:xfrm>
              <a:off x="400596" y="4243284"/>
              <a:ext cx="7141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</a:rPr>
                <a:t>where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46D13F-E511-3B4E-8CAA-2EC4E955747E}"/>
                </a:ext>
              </a:extLst>
            </p:cNvPr>
            <p:cNvSpPr txBox="1"/>
            <p:nvPr/>
          </p:nvSpPr>
          <p:spPr>
            <a:xfrm>
              <a:off x="4004508" y="4198673"/>
              <a:ext cx="1466427" cy="4235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</a:rPr>
                <a:t>(no relaxation!)</a:t>
              </a:r>
              <a:endParaRPr lang="en-US" sz="12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DA45174-C324-8549-A8FD-5ED4BD98C08E}"/>
              </a:ext>
            </a:extLst>
          </p:cNvPr>
          <p:cNvGrpSpPr/>
          <p:nvPr/>
        </p:nvGrpSpPr>
        <p:grpSpPr>
          <a:xfrm>
            <a:off x="6346319" y="1142872"/>
            <a:ext cx="2978782" cy="862246"/>
            <a:chOff x="6165218" y="2803381"/>
            <a:chExt cx="2978782" cy="86224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90A649-8431-A84E-B156-66EAD427B71E}"/>
                </a:ext>
              </a:extLst>
            </p:cNvPr>
            <p:cNvSpPr/>
            <p:nvPr/>
          </p:nvSpPr>
          <p:spPr>
            <a:xfrm>
              <a:off x="6165218" y="2803381"/>
              <a:ext cx="2978782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Calibri" charset="0"/>
                </a:rPr>
                <a:t>Analytic solution exists in case of the </a:t>
              </a:r>
              <a:r>
                <a:rPr lang="en-US" i="1" dirty="0">
                  <a:latin typeface="Calibri" charset="0"/>
                </a:rPr>
                <a:t>Hyperbolic Secant RF-pulse </a:t>
              </a:r>
              <a:r>
                <a:rPr lang="en-US" i="1" baseline="30000" dirty="0">
                  <a:latin typeface="Calibri" charset="0"/>
                </a:rPr>
                <a:t>1</a:t>
              </a:r>
              <a:endParaRPr lang="en-US" dirty="0"/>
            </a:p>
          </p:txBody>
        </p:sp>
        <p:pic>
          <p:nvPicPr>
            <p:cNvPr id="12" name="Picture 11" descr="latex-image-1.pdf">
              <a:extLst>
                <a:ext uri="{FF2B5EF4-FFF2-40B4-BE49-F238E27FC236}">
                  <a16:creationId xmlns:a16="http://schemas.microsoft.com/office/drawing/2014/main" id="{E4C819B4-EC32-314A-B88A-325F0279AB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225" b="35198"/>
            <a:stretch/>
          </p:blipFill>
          <p:spPr>
            <a:xfrm>
              <a:off x="6165218" y="3199001"/>
              <a:ext cx="2359782" cy="466626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DED9477-00AE-A24D-B75D-B50AF056DDD4}"/>
              </a:ext>
            </a:extLst>
          </p:cNvPr>
          <p:cNvSpPr txBox="1"/>
          <p:nvPr/>
        </p:nvSpPr>
        <p:spPr>
          <a:xfrm>
            <a:off x="6653300" y="3955061"/>
            <a:ext cx="2141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Adiabatic Inversion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Red</a:t>
            </a:r>
            <a:r>
              <a:rPr lang="en-US" sz="1200" dirty="0"/>
              <a:t> = effective field</a:t>
            </a:r>
          </a:p>
          <a:p>
            <a:pPr algn="ctr"/>
            <a:r>
              <a:rPr lang="en-US" sz="1200" dirty="0">
                <a:solidFill>
                  <a:srgbClr val="0070C0"/>
                </a:solidFill>
              </a:rPr>
              <a:t>Blue</a:t>
            </a:r>
            <a:r>
              <a:rPr lang="en-US" sz="1200" dirty="0"/>
              <a:t> = magnetization trajectory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BBB5E9-5FAB-0E4A-BA35-DA472E1E68FB}"/>
              </a:ext>
            </a:extLst>
          </p:cNvPr>
          <p:cNvSpPr/>
          <p:nvPr/>
        </p:nvSpPr>
        <p:spPr>
          <a:xfrm>
            <a:off x="400596" y="390720"/>
            <a:ext cx="839840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cs typeface="Calibri"/>
              </a:rPr>
              <a:t>Closed-form solutions of the Bloch Equations (4)</a:t>
            </a:r>
          </a:p>
          <a:p>
            <a:r>
              <a:rPr lang="en-US" sz="2000" i="1" dirty="0"/>
              <a:t>Nonlinearity of the Bloch Equation</a:t>
            </a:r>
          </a:p>
        </p:txBody>
      </p:sp>
      <p:pic>
        <p:nvPicPr>
          <p:cNvPr id="4" name="adiabatic">
            <a:hlinkClick r:id="" action="ppaction://media"/>
            <a:extLst>
              <a:ext uri="{FF2B5EF4-FFF2-40B4-BE49-F238E27FC236}">
                <a16:creationId xmlns:a16="http://schemas.microsoft.com/office/drawing/2014/main" id="{A0AC0AC1-046E-9A42-A3A3-ED06710A72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16949" r="18495" b="6269"/>
          <a:stretch>
            <a:fillRect/>
          </a:stretch>
        </p:blipFill>
        <p:spPr>
          <a:xfrm>
            <a:off x="6739247" y="1964218"/>
            <a:ext cx="1801922" cy="19621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3164EE-62C8-5D82-194E-5ED92AD14B04}"/>
              </a:ext>
            </a:extLst>
          </p:cNvPr>
          <p:cNvSpPr txBox="1"/>
          <p:nvPr/>
        </p:nvSpPr>
        <p:spPr>
          <a:xfrm>
            <a:off x="6739248" y="4897279"/>
            <a:ext cx="215234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1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 Singer et al, Phys.</a:t>
            </a:r>
            <a:r>
              <a:rPr kumimoji="0" lang="en-US" sz="10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 Rev. A, 1985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831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6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7" grpId="0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45BC8-F06A-1940-91E1-2EA5735A22F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0" y="404813"/>
            <a:ext cx="9144000" cy="6477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500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Adiabatic Pulses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B07D692-E10C-9807-5741-FA9A9F772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582" y="766884"/>
            <a:ext cx="9023417" cy="1080120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>
                <a:latin typeface="Calibri"/>
                <a:cs typeface="Calibri"/>
              </a:rPr>
              <a:t>The hyperbolic secant (sech) pulse</a:t>
            </a:r>
          </a:p>
          <a:p>
            <a:pPr marL="457200" indent="-457200">
              <a:buFont typeface="Arial"/>
              <a:buChar char="•"/>
            </a:pPr>
            <a:r>
              <a:rPr lang="en-GB" sz="1800" dirty="0">
                <a:latin typeface="Calibri"/>
                <a:cs typeface="Calibri"/>
              </a:rPr>
              <a:t>Historically the first adiabatic pulse (Singer et al 1985)</a:t>
            </a:r>
          </a:p>
          <a:p>
            <a:pPr marL="457200" indent="-457200">
              <a:buFont typeface="Arial"/>
              <a:buChar char="•"/>
            </a:pPr>
            <a:r>
              <a:rPr lang="en-GB" sz="1800" dirty="0">
                <a:latin typeface="Calibri"/>
                <a:cs typeface="Calibri"/>
              </a:rPr>
              <a:t>Homogenous inversion in inhomogeneous B</a:t>
            </a:r>
            <a:r>
              <a:rPr lang="en-GB" sz="1800" baseline="-25000" dirty="0">
                <a:latin typeface="Calibri"/>
                <a:cs typeface="Calibri"/>
              </a:rPr>
              <a:t>1</a:t>
            </a:r>
            <a:r>
              <a:rPr lang="en-GB" sz="1800" dirty="0">
                <a:latin typeface="Calibri"/>
                <a:cs typeface="Calibri"/>
              </a:rPr>
              <a:t>-field, insensitive to off-resonance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793D0-24E7-AECB-46B0-58FCB5B07F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741" t="-1" r="741" b="25"/>
          <a:stretch/>
        </p:blipFill>
        <p:spPr>
          <a:xfrm>
            <a:off x="279627" y="2661076"/>
            <a:ext cx="2056235" cy="22687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780C70-EE44-1BC4-4147-FDECC4FBD0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169" y="1886289"/>
            <a:ext cx="5087225" cy="56113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A538460-E8A0-4CAF-25F4-A010D4C0BA5A}"/>
              </a:ext>
            </a:extLst>
          </p:cNvPr>
          <p:cNvSpPr txBox="1">
            <a:spLocks/>
          </p:cNvSpPr>
          <p:nvPr/>
        </p:nvSpPr>
        <p:spPr>
          <a:xfrm>
            <a:off x="5280046" y="2947567"/>
            <a:ext cx="3217465" cy="198227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00"/>
              </a:spcAft>
              <a:buNone/>
            </a:pP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More complicated: adiabatic pulses for excitation of arbitrary flip angles</a:t>
            </a:r>
          </a:p>
          <a:p>
            <a:pPr marL="271463" lvl="1" indent="-177800">
              <a:spcAft>
                <a:spcPts val="500"/>
              </a:spcAft>
              <a:buFont typeface="Arial"/>
              <a:buChar char="•"/>
            </a:pP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can be achieved with so-called BIR pulses (B1-Independent-Rotation)</a:t>
            </a:r>
          </a:p>
          <a:p>
            <a:pPr marL="271463" lvl="1" indent="-177800">
              <a:spcAft>
                <a:spcPts val="500"/>
              </a:spcAft>
              <a:buFont typeface="Arial"/>
              <a:buChar char="•"/>
            </a:pP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generally, BIR-design through numerical solutions of Bloch Equation</a:t>
            </a:r>
          </a:p>
          <a:p>
            <a:pPr marL="271463" lvl="1" indent="-177800">
              <a:buFont typeface="Arial"/>
              <a:buChar char="•"/>
            </a:pPr>
            <a:r>
              <a:rPr lang="en-GB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many BIR pulses exist with different sensitivity to off-resonance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5408DA-C93A-4990-6257-3421C5D5D267}"/>
              </a:ext>
            </a:extLst>
          </p:cNvPr>
          <p:cNvSpPr txBox="1"/>
          <p:nvPr/>
        </p:nvSpPr>
        <p:spPr>
          <a:xfrm>
            <a:off x="-60407" y="4912668"/>
            <a:ext cx="273630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  <a:cs typeface="Calibri"/>
              </a:rPr>
              <a:t>Zhang et al, MRM 77, 2017</a:t>
            </a:r>
          </a:p>
        </p:txBody>
      </p:sp>
      <p:pic>
        <p:nvPicPr>
          <p:cNvPr id="7" name="adiabatic">
            <a:hlinkClick r:id="" action="ppaction://media"/>
            <a:extLst>
              <a:ext uri="{FF2B5EF4-FFF2-40B4-BE49-F238E27FC236}">
                <a16:creationId xmlns:a16="http://schemas.microsoft.com/office/drawing/2014/main" id="{44D3EB18-43E3-AE0D-9C03-4230C32785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6949" r="18495" b="6269"/>
          <a:stretch>
            <a:fillRect/>
          </a:stretch>
        </p:blipFill>
        <p:spPr>
          <a:xfrm>
            <a:off x="2576308" y="2760802"/>
            <a:ext cx="2089020" cy="227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4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30F15-30C3-ECDC-A562-62580562111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0" y="404813"/>
            <a:ext cx="9144000" cy="6477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500" dirty="0"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36AB18-712E-C12E-75A0-8805B2DF3122}"/>
              </a:ext>
            </a:extLst>
          </p:cNvPr>
          <p:cNvSpPr txBox="1"/>
          <p:nvPr/>
        </p:nvSpPr>
        <p:spPr>
          <a:xfrm>
            <a:off x="769918" y="921884"/>
            <a:ext cx="8072338" cy="2113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MR Physics of RF pulses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Fully described by Bloch equations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Analytic solutions only in special cases (constant RF pulse ➞ rotation around effective field)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Numerical solution with hard-pulse approximation (e.g. spinor calculus)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Pulse design for selective excitation (slice selection): SLR pulses</a:t>
            </a:r>
          </a:p>
          <a:p>
            <a:pPr marL="285750" indent="-2857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Other topics briefly covered: VERSE, binomial, and adiabatic pulses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A3956C-80BC-4D25-5C7F-936415692C6A}"/>
              </a:ext>
            </a:extLst>
          </p:cNvPr>
          <p:cNvSpPr txBox="1"/>
          <p:nvPr/>
        </p:nvSpPr>
        <p:spPr>
          <a:xfrm>
            <a:off x="769918" y="3297950"/>
            <a:ext cx="4883901" cy="1672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Important topics not covered in this lecture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Simultaneous-multi-slice (SMS) pulses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Multidimensional selective pulses (2D or 3D)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Parallel transmit (pTx) pulses (for B1 homogenization)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Pulse design with optimal control theory (e.g. GRAPE pulses)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109980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75089-B644-0B4A-7C55-D721413A0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i="1" dirty="0">
                <a:solidFill>
                  <a:srgbClr val="595959"/>
                </a:solidFill>
                <a:latin typeface="Calibri"/>
                <a:cs typeface="Calibri"/>
              </a:rPr>
              <a:t>Measurement of the pulse profile:  </a:t>
            </a:r>
            <a:br>
              <a:rPr lang="en-US" sz="2800" i="1" dirty="0">
                <a:solidFill>
                  <a:srgbClr val="595959"/>
                </a:solidFill>
                <a:latin typeface="Calibri"/>
                <a:cs typeface="Calibri"/>
              </a:rPr>
            </a:br>
            <a:r>
              <a:rPr lang="en-US" sz="2800" i="1" dirty="0">
                <a:solidFill>
                  <a:srgbClr val="595959"/>
                </a:solidFill>
                <a:latin typeface="Calibri"/>
                <a:cs typeface="Calibri"/>
              </a:rPr>
              <a:t>Hands-on </a:t>
            </a:r>
            <a:r>
              <a:rPr lang="en-US" sz="2800" i="1" dirty="0" err="1">
                <a:solidFill>
                  <a:srgbClr val="595959"/>
                </a:solidFill>
                <a:latin typeface="Calibri"/>
                <a:cs typeface="Calibri"/>
              </a:rPr>
              <a:t>Pypulseq</a:t>
            </a:r>
            <a:r>
              <a:rPr lang="en-US" sz="2800" i="1" dirty="0">
                <a:solidFill>
                  <a:srgbClr val="595959"/>
                </a:solidFill>
                <a:latin typeface="Calibri"/>
                <a:cs typeface="Calibri"/>
              </a:rPr>
              <a:t> Example</a:t>
            </a:r>
            <a:br>
              <a:rPr lang="en-US" sz="3600" i="1" dirty="0">
                <a:solidFill>
                  <a:srgbClr val="595959"/>
                </a:solidFill>
                <a:latin typeface="Calibri"/>
                <a:cs typeface="Calibri"/>
              </a:rPr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6FA5C8-EC43-DB3B-86D8-EAA7AA944F32}"/>
              </a:ext>
            </a:extLst>
          </p:cNvPr>
          <p:cNvSpPr txBox="1"/>
          <p:nvPr/>
        </p:nvSpPr>
        <p:spPr>
          <a:xfrm>
            <a:off x="628650" y="1163781"/>
            <a:ext cx="7886700" cy="3213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Idea of this exercise: measure the pulse profile of various RF pulses with Pulseq</a:t>
            </a:r>
          </a:p>
          <a:p>
            <a:endParaRPr lang="en-US" sz="1600" dirty="0"/>
          </a:p>
          <a:p>
            <a:r>
              <a:rPr lang="en-US" sz="1800" dirty="0"/>
              <a:t>Given: a basic single-slice 2D spin echo imaging sequence (URL)</a:t>
            </a:r>
          </a:p>
          <a:p>
            <a:endParaRPr lang="en-US" sz="1600" dirty="0"/>
          </a:p>
          <a:p>
            <a:r>
              <a:rPr lang="en-US" sz="1800" dirty="0"/>
              <a:t>Your Tasks</a:t>
            </a:r>
          </a:p>
          <a:p>
            <a:pPr marL="628650" lvl="1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Change the sequence to measure the slice profile of the excitation pulse (how?)</a:t>
            </a:r>
          </a:p>
          <a:p>
            <a:pPr marL="628650" lvl="1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Investigate the slice profile of the </a:t>
            </a:r>
            <a:r>
              <a:rPr lang="en-US" sz="1600" dirty="0" err="1"/>
              <a:t>sinc</a:t>
            </a:r>
            <a:r>
              <a:rPr lang="en-US" sz="1600" dirty="0"/>
              <a:t>-pulse with and without apodization</a:t>
            </a:r>
          </a:p>
          <a:p>
            <a:pPr marL="628650" lvl="1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Change the excitation pulse and compare its slice profile with the previous results</a:t>
            </a:r>
          </a:p>
          <a:p>
            <a:pPr marL="1028700" lvl="2" indent="-342900">
              <a:spcBef>
                <a:spcPts val="500"/>
              </a:spcBef>
              <a:buFont typeface="+mj-lt"/>
              <a:buAutoNum type="alphaLcParenR"/>
            </a:pPr>
            <a:r>
              <a:rPr lang="en-US" sz="1600" dirty="0"/>
              <a:t> Possible pulses available in </a:t>
            </a:r>
            <a:r>
              <a:rPr lang="en-US" sz="1600" dirty="0" err="1"/>
              <a:t>PyPulseq</a:t>
            </a:r>
            <a:r>
              <a:rPr lang="en-US" sz="1600" dirty="0"/>
              <a:t>: Gauss, SLR, SMS (the last two use the interface to </a:t>
            </a:r>
            <a:r>
              <a:rPr lang="en-US" sz="1600" dirty="0" err="1"/>
              <a:t>sigpy</a:t>
            </a:r>
            <a:r>
              <a:rPr lang="en-US" sz="1600" dirty="0"/>
              <a:t>-rf)</a:t>
            </a:r>
          </a:p>
          <a:p>
            <a:pPr marL="1028700" lvl="2" indent="-342900">
              <a:spcBef>
                <a:spcPts val="500"/>
              </a:spcBef>
              <a:buFont typeface="+mj-lt"/>
              <a:buAutoNum type="alphaLcParenR"/>
            </a:pPr>
            <a:r>
              <a:rPr lang="en-US" sz="1600" dirty="0"/>
              <a:t>Implement your own pulse (?)</a:t>
            </a:r>
          </a:p>
        </p:txBody>
      </p:sp>
    </p:spTree>
    <p:extLst>
      <p:ext uri="{BB962C8B-B14F-4D97-AF65-F5344CB8AC3E}">
        <p14:creationId xmlns:p14="http://schemas.microsoft.com/office/powerpoint/2010/main" val="4154240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CEE1320-1855-A145-927A-6809D3837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358608"/>
            <a:ext cx="8229600" cy="647700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Equations of </a:t>
            </a:r>
            <a:r>
              <a:rPr lang="en-US" sz="2800" b="1" i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classical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MR physics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5712B9D-8CED-7749-9828-6FAA82F1B8E2}"/>
              </a:ext>
            </a:extLst>
          </p:cNvPr>
          <p:cNvSpPr txBox="1">
            <a:spLocks/>
          </p:cNvSpPr>
          <p:nvPr/>
        </p:nvSpPr>
        <p:spPr>
          <a:xfrm>
            <a:off x="539552" y="1102408"/>
            <a:ext cx="3929960" cy="1230115"/>
          </a:xfrm>
          <a:prstGeom prst="rect">
            <a:avLst/>
          </a:prstGeom>
        </p:spPr>
        <p:txBody>
          <a:bodyPr/>
          <a:lstStyle>
            <a:lvl1pPr marL="180975" indent="-180975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000" b="1" baseline="0">
                <a:solidFill>
                  <a:srgbClr val="515151"/>
                </a:solidFill>
                <a:latin typeface="Arial" pitchFamily="34" charset="0"/>
                <a:ea typeface="ＭＳ Ｐゴシック" pitchFamily="-110" charset="-128"/>
                <a:cs typeface="ＭＳ Ｐゴシック" pitchFamily="-110" charset="-128"/>
              </a:defRPr>
            </a:lvl1pPr>
            <a:lvl2pPr marL="533400" indent="-173038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1800" b="1" baseline="0">
                <a:solidFill>
                  <a:srgbClr val="515151"/>
                </a:solidFill>
                <a:latin typeface="+mn-lt"/>
                <a:ea typeface="ＭＳ Ｐゴシック" pitchFamily="-111" charset="-128"/>
              </a:defRPr>
            </a:lvl2pPr>
            <a:lvl3pPr marL="868363" indent="-155575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1600" b="1">
                <a:solidFill>
                  <a:srgbClr val="515151"/>
                </a:solidFill>
                <a:latin typeface="+mn-lt"/>
                <a:ea typeface="ＭＳ Ｐゴシック" pitchFamily="-111" charset="-128"/>
              </a:defRPr>
            </a:lvl3pPr>
            <a:lvl4pPr marL="1157288" indent="-109538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1600">
                <a:solidFill>
                  <a:srgbClr val="515151"/>
                </a:solidFill>
                <a:latin typeface="+mn-lt"/>
                <a:ea typeface="ＭＳ Ｐゴシック" pitchFamily="-111" charset="-128"/>
              </a:defRPr>
            </a:lvl4pPr>
            <a:lvl5pPr marL="1479550" indent="-142875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rgbClr val="515151"/>
                </a:solidFill>
                <a:latin typeface="+mn-lt"/>
                <a:ea typeface="ＭＳ Ｐゴシック" pitchFamily="-111" charset="-128"/>
              </a:defRPr>
            </a:lvl5pPr>
            <a:lvl6pPr marL="1936750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15151"/>
                </a:solidFill>
                <a:latin typeface="+mn-lt"/>
                <a:ea typeface="ＭＳ Ｐゴシック" pitchFamily="-111" charset="-128"/>
              </a:defRPr>
            </a:lvl6pPr>
            <a:lvl7pPr marL="2393950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15151"/>
                </a:solidFill>
                <a:latin typeface="+mn-lt"/>
                <a:ea typeface="ＭＳ Ｐゴシック" pitchFamily="-111" charset="-128"/>
              </a:defRPr>
            </a:lvl7pPr>
            <a:lvl8pPr marL="2851150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15151"/>
                </a:solidFill>
                <a:latin typeface="+mn-lt"/>
                <a:ea typeface="ＭＳ Ｐゴシック" pitchFamily="-111" charset="-128"/>
              </a:defRPr>
            </a:lvl8pPr>
            <a:lvl9pPr marL="3308350" indent="-14287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15151"/>
                </a:solidFill>
                <a:latin typeface="+mn-lt"/>
                <a:ea typeface="ＭＳ Ｐゴシック" pitchFamily="-111" charset="-128"/>
              </a:defRPr>
            </a:lvl9pPr>
          </a:lstStyle>
          <a:p>
            <a:pPr marL="0" indent="0" defTabSz="457200"/>
            <a:r>
              <a:rPr lang="en-US" sz="1800" dirty="0">
                <a:latin typeface="Calibri"/>
                <a:ea typeface="ＭＳ Ｐゴシック" charset="0"/>
                <a:cs typeface="Calibri"/>
              </a:rPr>
              <a:t>Bloch Equation (with relaxation)</a:t>
            </a:r>
          </a:p>
          <a:p>
            <a:pPr marL="0" indent="0" defTabSz="457200"/>
            <a:r>
              <a:rPr lang="en-US" sz="1800" b="0" i="1" dirty="0">
                <a:latin typeface="Calibri"/>
                <a:ea typeface="ＭＳ Ｐゴシック" charset="0"/>
                <a:cs typeface="Calibri"/>
              </a:rPr>
              <a:t>Classical spin ½ description: dynamic of the </a:t>
            </a:r>
            <a:r>
              <a:rPr lang="en-US" sz="1800" b="0" i="1" u="sng" dirty="0">
                <a:latin typeface="Calibri"/>
                <a:ea typeface="ＭＳ Ｐゴシック" charset="0"/>
                <a:cs typeface="Calibri"/>
              </a:rPr>
              <a:t>magnetization vector</a:t>
            </a:r>
            <a:endParaRPr lang="en-US" sz="1800" i="1" u="sng" dirty="0">
              <a:latin typeface="Calibri"/>
              <a:cs typeface="Calibri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864C0CB-7129-5F41-BBD1-301D81989760}"/>
              </a:ext>
            </a:extLst>
          </p:cNvPr>
          <p:cNvSpPr txBox="1">
            <a:spLocks/>
          </p:cNvSpPr>
          <p:nvPr/>
        </p:nvSpPr>
        <p:spPr>
          <a:xfrm>
            <a:off x="5272916" y="1122568"/>
            <a:ext cx="3777560" cy="1127536"/>
          </a:xfrm>
          <a:prstGeom prst="rect">
            <a:avLst/>
          </a:prstGeom>
        </p:spPr>
        <p:txBody>
          <a:bodyPr/>
          <a:lstStyle>
            <a:lvl1pPr marL="180975" indent="-1809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 b="1">
                <a:solidFill>
                  <a:srgbClr val="515151"/>
                </a:solidFill>
                <a:latin typeface="Calibri" pitchFamily="34" charset="0"/>
                <a:ea typeface="ＭＳ Ｐゴシック" pitchFamily="-110" charset="-128"/>
                <a:cs typeface="ＭＳ Ｐゴシック" pitchFamily="-110" charset="-128"/>
              </a:defRPr>
            </a:lvl1pPr>
            <a:lvl2pPr marL="53340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0">
                <a:solidFill>
                  <a:srgbClr val="515151"/>
                </a:solidFill>
                <a:latin typeface="Calibri" pitchFamily="34" charset="0"/>
                <a:ea typeface="ＭＳ Ｐゴシック" pitchFamily="-111" charset="-128"/>
              </a:defRPr>
            </a:lvl2pPr>
            <a:lvl3pPr marL="868363" indent="-1555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0">
                <a:solidFill>
                  <a:srgbClr val="515151"/>
                </a:solidFill>
                <a:latin typeface="Calibri" pitchFamily="34" charset="0"/>
                <a:ea typeface="ＭＳ Ｐゴシック" pitchFamily="-111" charset="-128"/>
              </a:defRPr>
            </a:lvl3pPr>
            <a:lvl4pPr marL="1157288" indent="-10953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 b="0" i="1">
                <a:solidFill>
                  <a:srgbClr val="515151"/>
                </a:solidFill>
                <a:latin typeface="Calibri" pitchFamily="34" charset="0"/>
                <a:ea typeface="ＭＳ Ｐゴシック" pitchFamily="-111" charset="-128"/>
              </a:defRPr>
            </a:lvl4pPr>
            <a:lvl5pPr marL="1479550" indent="-1428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200" b="0" i="1">
                <a:solidFill>
                  <a:srgbClr val="515151"/>
                </a:solidFill>
                <a:latin typeface="Calibri" pitchFamily="34" charset="0"/>
                <a:ea typeface="ＭＳ Ｐゴシック" pitchFamily="-111" charset="-128"/>
              </a:defRPr>
            </a:lvl5pPr>
            <a:lvl6pPr marL="1936750" indent="-142875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15151"/>
                </a:solidFill>
                <a:latin typeface="+mn-lt"/>
                <a:ea typeface="ＭＳ Ｐゴシック" pitchFamily="-111" charset="-128"/>
              </a:defRPr>
            </a:lvl6pPr>
            <a:lvl7pPr marL="2393950" indent="-142875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15151"/>
                </a:solidFill>
                <a:latin typeface="+mn-lt"/>
                <a:ea typeface="ＭＳ Ｐゴシック" pitchFamily="-111" charset="-128"/>
              </a:defRPr>
            </a:lvl7pPr>
            <a:lvl8pPr marL="2851150" indent="-142875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15151"/>
                </a:solidFill>
                <a:latin typeface="+mn-lt"/>
                <a:ea typeface="ＭＳ Ｐゴシック" pitchFamily="-111" charset="-128"/>
              </a:defRPr>
            </a:lvl8pPr>
            <a:lvl9pPr marL="3308350" indent="-142875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15151"/>
                </a:solidFill>
                <a:latin typeface="+mn-lt"/>
                <a:ea typeface="ＭＳ Ｐゴシック" pitchFamily="-111" charset="-128"/>
              </a:defRPr>
            </a:lvl9pPr>
          </a:lstStyle>
          <a:p>
            <a:pPr marL="0" indent="0" defTabSz="457200"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MR Signal </a:t>
            </a:r>
            <a:r>
              <a:rPr lang="en-US" dirty="0">
                <a:latin typeface="Calibri"/>
                <a:ea typeface="ＭＳ Ｐゴシック" charset="0"/>
                <a:cs typeface="Calibri"/>
              </a:rPr>
              <a:t>Equation</a:t>
            </a:r>
            <a:endParaRPr lang="en-US" dirty="0">
              <a:ea typeface="ＭＳ Ｐゴシック" charset="0"/>
              <a:cs typeface="ＭＳ Ｐゴシック" charset="0"/>
            </a:endParaRPr>
          </a:p>
          <a:p>
            <a:pPr marL="0" indent="0" defTabSz="457200">
              <a:buNone/>
            </a:pPr>
            <a:r>
              <a:rPr lang="en-US" b="0" i="1" dirty="0">
                <a:ea typeface="ＭＳ Ｐゴシック" charset="0"/>
                <a:cs typeface="ＭＳ Ｐゴシック" charset="0"/>
              </a:rPr>
              <a:t>(Complex) transverse magnetization induces voltage in the detector coils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8B8A2A-A1FA-974A-A7A3-A19E13773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002" y="2136141"/>
            <a:ext cx="3389150" cy="1124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FD83A1-DD89-D049-98E6-A3065AE8E6C6}"/>
              </a:ext>
            </a:extLst>
          </p:cNvPr>
          <p:cNvSpPr txBox="1"/>
          <p:nvPr/>
        </p:nvSpPr>
        <p:spPr>
          <a:xfrm>
            <a:off x="5328156" y="2778897"/>
            <a:ext cx="117211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transverse </a:t>
            </a:r>
            <a:r>
              <a:rPr lang="en-US" sz="1100" dirty="0" err="1"/>
              <a:t>magn</a:t>
            </a:r>
            <a:r>
              <a:rPr lang="en-US" sz="1100" dirty="0"/>
              <a:t>.</a:t>
            </a:r>
          </a:p>
          <a:p>
            <a:r>
              <a:rPr lang="en-US" sz="1100" dirty="0"/>
              <a:t>coil sensitivity</a:t>
            </a:r>
          </a:p>
          <a:p>
            <a:r>
              <a:rPr lang="en-US" sz="1100" dirty="0"/>
              <a:t>coil volume</a:t>
            </a:r>
          </a:p>
        </p:txBody>
      </p:sp>
      <p:pic>
        <p:nvPicPr>
          <p:cNvPr id="15" name="Picture 14" descr="frac_d_vec_M_dt_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80" y="2250104"/>
            <a:ext cx="3746500" cy="70641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184CF96-DE0A-44BC-E950-26E56D8A461E}"/>
              </a:ext>
            </a:extLst>
          </p:cNvPr>
          <p:cNvGrpSpPr/>
          <p:nvPr/>
        </p:nvGrpSpPr>
        <p:grpSpPr>
          <a:xfrm>
            <a:off x="471212" y="3467641"/>
            <a:ext cx="8219522" cy="1391089"/>
            <a:chOff x="471212" y="3467641"/>
            <a:chExt cx="8219522" cy="1391089"/>
          </a:xfrm>
        </p:grpSpPr>
        <p:sp>
          <p:nvSpPr>
            <p:cNvPr id="11" name="Rectangle 10"/>
            <p:cNvSpPr/>
            <p:nvPr/>
          </p:nvSpPr>
          <p:spPr>
            <a:xfrm>
              <a:off x="471212" y="3467641"/>
              <a:ext cx="8219522" cy="13910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4151" y="3479755"/>
              <a:ext cx="76418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Solutions best described in the </a:t>
              </a:r>
              <a:r>
                <a:rPr lang="en-US" sz="1600" u="sng" dirty="0"/>
                <a:t>rotating frame of reference</a:t>
              </a:r>
              <a:r>
                <a:rPr lang="en-US" sz="1600" dirty="0"/>
                <a:t>: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95437" y="3812144"/>
              <a:ext cx="2602489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BE: </a:t>
              </a:r>
              <a:r>
                <a:rPr lang="en-US" i="1" dirty="0"/>
                <a:t>rotation around effective field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26974" y="3814503"/>
              <a:ext cx="2690557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SE: </a:t>
              </a:r>
              <a:r>
                <a:rPr lang="en-US" i="1" dirty="0"/>
                <a:t>demodulation of the MR signal</a:t>
              </a: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4007044" y="3836363"/>
              <a:ext cx="993513" cy="1012687"/>
              <a:chOff x="3733684" y="3836363"/>
              <a:chExt cx="993513" cy="1012687"/>
            </a:xfrm>
          </p:grpSpPr>
          <p:sp>
            <p:nvSpPr>
              <p:cNvPr id="17" name="Line 9">
                <a:extLst>
                  <a:ext uri="{FF2B5EF4-FFF2-40B4-BE49-F238E27FC236}">
                    <a16:creationId xmlns:a16="http://schemas.microsoft.com/office/drawing/2014/main" id="{B0CAB33C-8D08-D447-B715-ECCDC2C46F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965138" y="3972955"/>
                <a:ext cx="20396" cy="48174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0">
                <a:extLst>
                  <a:ext uri="{FF2B5EF4-FFF2-40B4-BE49-F238E27FC236}">
                    <a16:creationId xmlns:a16="http://schemas.microsoft.com/office/drawing/2014/main" id="{292D9927-D675-FA46-A2F4-8A2E8B453B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85534" y="4454697"/>
                <a:ext cx="59758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 Box 22">
                <a:extLst>
                  <a:ext uri="{FF2B5EF4-FFF2-40B4-BE49-F238E27FC236}">
                    <a16:creationId xmlns:a16="http://schemas.microsoft.com/office/drawing/2014/main" id="{ECFF2103-616D-294E-A3E1-6232DD3895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33684" y="3836363"/>
                <a:ext cx="346336" cy="2616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GB" sz="1100" i="1" dirty="0">
                    <a:latin typeface="Times Bold"/>
                    <a:cs typeface="Times Bold"/>
                    <a:sym typeface="Symbol" charset="0"/>
                  </a:rPr>
                  <a:t>y</a:t>
                </a:r>
                <a:endParaRPr lang="en-GB" sz="1100" i="1" dirty="0">
                  <a:latin typeface="Times Bold"/>
                  <a:cs typeface="Times Bold"/>
                </a:endParaRPr>
              </a:p>
            </p:txBody>
          </p:sp>
          <p:sp>
            <p:nvSpPr>
              <p:cNvPr id="28" name="Text Box 22">
                <a:extLst>
                  <a:ext uri="{FF2B5EF4-FFF2-40B4-BE49-F238E27FC236}">
                    <a16:creationId xmlns:a16="http://schemas.microsoft.com/office/drawing/2014/main" id="{ECFF2103-616D-294E-A3E1-6232DD3895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69019" y="4411772"/>
                <a:ext cx="358178" cy="2616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GB" sz="1100" i="1" dirty="0">
                    <a:latin typeface="Times Bold"/>
                    <a:cs typeface="Times Bold"/>
                    <a:sym typeface="Symbol" charset="0"/>
                  </a:rPr>
                  <a:t>x</a:t>
                </a:r>
                <a:endParaRPr lang="en-GB" sz="1100" i="1" dirty="0">
                  <a:latin typeface="Times Bold"/>
                  <a:cs typeface="Times Bold"/>
                </a:endParaRPr>
              </a:p>
            </p:txBody>
          </p:sp>
          <p:sp>
            <p:nvSpPr>
              <p:cNvPr id="30" name="Line 9">
                <a:extLst>
                  <a:ext uri="{FF2B5EF4-FFF2-40B4-BE49-F238E27FC236}">
                    <a16:creationId xmlns:a16="http://schemas.microsoft.com/office/drawing/2014/main" id="{B0CAB33C-8D08-D447-B715-ECCDC2C46F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3013201" flipH="1" flipV="1">
                <a:off x="4125382" y="4098069"/>
                <a:ext cx="8981" cy="42061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10">
                <a:extLst>
                  <a:ext uri="{FF2B5EF4-FFF2-40B4-BE49-F238E27FC236}">
                    <a16:creationId xmlns:a16="http://schemas.microsoft.com/office/drawing/2014/main" id="{292D9927-D675-FA46-A2F4-8A2E8B453B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3013201">
                <a:off x="3889191" y="4607708"/>
                <a:ext cx="426143" cy="1350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9" name="Group 38"/>
              <p:cNvGrpSpPr/>
              <p:nvPr/>
            </p:nvGrpSpPr>
            <p:grpSpPr>
              <a:xfrm rot="21294357">
                <a:off x="3937396" y="4394317"/>
                <a:ext cx="96690" cy="105986"/>
                <a:chOff x="3983014" y="2741432"/>
                <a:chExt cx="201307" cy="198942"/>
              </a:xfrm>
            </p:grpSpPr>
            <p:sp>
              <p:nvSpPr>
                <p:cNvPr id="36" name="Oval 35"/>
                <p:cNvSpPr/>
                <p:nvPr/>
              </p:nvSpPr>
              <p:spPr>
                <a:xfrm>
                  <a:off x="3985534" y="2748517"/>
                  <a:ext cx="198787" cy="184053"/>
                </a:xfrm>
                <a:prstGeom prst="ellipse">
                  <a:avLst/>
                </a:prstGeom>
                <a:solidFill>
                  <a:schemeClr val="bg1"/>
                </a:solidFill>
                <a:ln w="127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Line 9">
                  <a:extLst>
                    <a:ext uri="{FF2B5EF4-FFF2-40B4-BE49-F238E27FC236}">
                      <a16:creationId xmlns:a16="http://schemas.microsoft.com/office/drawing/2014/main" id="{B0CAB33C-8D08-D447-B715-ECCDC2C46F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3013201" flipV="1">
                  <a:off x="4074331" y="2739208"/>
                  <a:ext cx="16307" cy="19894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" name="Line 9">
                  <a:extLst>
                    <a:ext uri="{FF2B5EF4-FFF2-40B4-BE49-F238E27FC236}">
                      <a16:creationId xmlns:a16="http://schemas.microsoft.com/office/drawing/2014/main" id="{B0CAB33C-8D08-D447-B715-ECCDC2C46F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8413201" flipV="1">
                  <a:off x="4072191" y="2741432"/>
                  <a:ext cx="16307" cy="19894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 type="none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0" name="Text Box 22">
                <a:extLst>
                  <a:ext uri="{FF2B5EF4-FFF2-40B4-BE49-F238E27FC236}">
                    <a16:creationId xmlns:a16="http://schemas.microsoft.com/office/drawing/2014/main" id="{ECFF2103-616D-294E-A3E1-6232DD3895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43428" y="4351447"/>
                <a:ext cx="358178" cy="2616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GB" sz="1100" i="1" dirty="0">
                    <a:latin typeface="Times Bold"/>
                    <a:cs typeface="Times Bold"/>
                    <a:sym typeface="Symbol" charset="0"/>
                  </a:rPr>
                  <a:t>z</a:t>
                </a:r>
                <a:endParaRPr lang="en-GB" sz="1100" i="1" dirty="0">
                  <a:latin typeface="Times Bold"/>
                  <a:cs typeface="Times Bold"/>
                </a:endParaRPr>
              </a:p>
            </p:txBody>
          </p:sp>
          <p:sp>
            <p:nvSpPr>
              <p:cNvPr id="41" name="Text Box 22">
                <a:extLst>
                  <a:ext uri="{FF2B5EF4-FFF2-40B4-BE49-F238E27FC236}">
                    <a16:creationId xmlns:a16="http://schemas.microsoft.com/office/drawing/2014/main" id="{ECFF2103-616D-294E-A3E1-6232DD3895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54609" y="4587440"/>
                <a:ext cx="358178" cy="2616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GB" sz="1100" i="1" dirty="0">
                    <a:latin typeface="Times Bold"/>
                    <a:cs typeface="Times Bold"/>
                    <a:sym typeface="Symbol" charset="0"/>
                  </a:rPr>
                  <a:t>x'</a:t>
                </a:r>
                <a:endParaRPr lang="en-GB" sz="1100" i="1" dirty="0">
                  <a:latin typeface="Times Bold"/>
                  <a:cs typeface="Times Bold"/>
                </a:endParaRPr>
              </a:p>
            </p:txBody>
          </p:sp>
          <p:sp>
            <p:nvSpPr>
              <p:cNvPr id="42" name="Text Box 22">
                <a:extLst>
                  <a:ext uri="{FF2B5EF4-FFF2-40B4-BE49-F238E27FC236}">
                    <a16:creationId xmlns:a16="http://schemas.microsoft.com/office/drawing/2014/main" id="{ECFF2103-616D-294E-A3E1-6232DD3895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70617" y="3967168"/>
                <a:ext cx="346336" cy="2616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GB" sz="1100" i="1" dirty="0">
                    <a:latin typeface="Times Bold"/>
                    <a:cs typeface="Times Bold"/>
                    <a:sym typeface="Symbol" charset="0"/>
                  </a:rPr>
                  <a:t>y'</a:t>
                </a:r>
                <a:endParaRPr lang="en-GB" sz="1100" i="1" dirty="0">
                  <a:latin typeface="Times Bold"/>
                  <a:cs typeface="Times Bold"/>
                </a:endParaRPr>
              </a:p>
            </p:txBody>
          </p:sp>
          <p:sp>
            <p:nvSpPr>
              <p:cNvPr id="43" name="Arc 42"/>
              <p:cNvSpPr/>
              <p:nvPr/>
            </p:nvSpPr>
            <p:spPr>
              <a:xfrm>
                <a:off x="4133698" y="4022725"/>
                <a:ext cx="358178" cy="371268"/>
              </a:xfrm>
              <a:prstGeom prst="arc">
                <a:avLst/>
              </a:prstGeom>
              <a:ln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4348607" y="3836363"/>
                <a:ext cx="28653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>
                    <a:latin typeface="Times Bold"/>
                    <a:cs typeface="Times Bold"/>
                  </a:rPr>
                  <a:t>ω</a:t>
                </a:r>
                <a:endParaRPr lang="en-US" sz="1100" dirty="0">
                  <a:latin typeface="Times Bold"/>
                  <a:cs typeface="Times Bold"/>
                </a:endParaRP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1888853" y="4602829"/>
              <a:ext cx="12948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>
                  <a:latin typeface="Calibri"/>
                  <a:cs typeface="Calibri"/>
                </a:rPr>
                <a:t>off-resonance</a:t>
              </a:r>
              <a:r>
                <a:rPr lang="en-US" sz="1000" dirty="0">
                  <a:latin typeface="Calibri"/>
                  <a:cs typeface="Calibri"/>
                </a:rPr>
                <a:t>:</a:t>
              </a:r>
              <a:r>
                <a:rPr lang="en-US" sz="1000" i="1" dirty="0">
                  <a:latin typeface="Calibri"/>
                  <a:cs typeface="Calibri"/>
                </a:rPr>
                <a:t> </a:t>
              </a:r>
              <a:r>
                <a:rPr lang="en-US" sz="1000" dirty="0" err="1">
                  <a:latin typeface="Times Bold"/>
                  <a:cs typeface="Times Bold"/>
                </a:rPr>
                <a:t>Δ</a:t>
              </a:r>
              <a:r>
                <a:rPr lang="en-US" sz="1000" i="1" dirty="0" err="1">
                  <a:latin typeface="Times Bold"/>
                  <a:cs typeface="Times Bold"/>
                </a:rPr>
                <a:t>ω</a:t>
              </a:r>
              <a:r>
                <a:rPr lang="en-US" sz="1000" dirty="0">
                  <a:latin typeface="Times Bold"/>
                  <a:cs typeface="Times Bold"/>
                </a:rPr>
                <a:t>/</a:t>
              </a:r>
              <a:r>
                <a:rPr lang="en-US" sz="1000" i="1" dirty="0" err="1">
                  <a:latin typeface="Times Bold"/>
                  <a:cs typeface="Times Bold"/>
                </a:rPr>
                <a:t>γ</a:t>
              </a:r>
              <a:endParaRPr lang="en-US" sz="1000" i="1" dirty="0">
                <a:latin typeface="Times Bold"/>
                <a:cs typeface="Times Bold"/>
              </a:endParaRPr>
            </a:p>
          </p:txBody>
        </p:sp>
        <p:sp>
          <p:nvSpPr>
            <p:cNvPr id="52" name="Line 10">
              <a:extLst>
                <a:ext uri="{FF2B5EF4-FFF2-40B4-BE49-F238E27FC236}">
                  <a16:creationId xmlns:a16="http://schemas.microsoft.com/office/drawing/2014/main" id="{292D9927-D675-FA46-A2F4-8A2E8B453B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6923" y="4633305"/>
              <a:ext cx="59758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54" name="Picture 53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4993" y="4235531"/>
              <a:ext cx="2896608" cy="372742"/>
            </a:xfrm>
            <a:prstGeom prst="rect">
              <a:avLst/>
            </a:prstGeom>
          </p:spPr>
        </p:pic>
        <p:pic>
          <p:nvPicPr>
            <p:cNvPr id="19" name="Picture 18" descr="vec_B_text_eff_=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580" y="4170361"/>
              <a:ext cx="2181200" cy="4245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759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tex-image-1.pdf">
            <a:extLst>
              <a:ext uri="{FF2B5EF4-FFF2-40B4-BE49-F238E27FC236}">
                <a16:creationId xmlns:a16="http://schemas.microsoft.com/office/drawing/2014/main" id="{83D6D599-485A-DE4D-8967-9BC46E815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87" y="1360897"/>
            <a:ext cx="6842981" cy="9485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6B81B5-CC70-9B4A-8343-BCF46874538C}"/>
              </a:ext>
            </a:extLst>
          </p:cNvPr>
          <p:cNvSpPr/>
          <p:nvPr/>
        </p:nvSpPr>
        <p:spPr>
          <a:xfrm>
            <a:off x="659696" y="2759720"/>
            <a:ext cx="80247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General driving magnetic field of MRI: RF transmitters, gradients, and off-resonance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755864-4342-2B42-8D50-FFF6EA5A3419}"/>
              </a:ext>
            </a:extLst>
          </p:cNvPr>
          <p:cNvSpPr/>
          <p:nvPr/>
        </p:nvSpPr>
        <p:spPr>
          <a:xfrm>
            <a:off x="1556150" y="4269844"/>
            <a:ext cx="61050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800000"/>
                </a:solidFill>
              </a:rPr>
              <a:t>no analytic solution for general driving fields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458006-9340-7544-883A-47CE3F8E4E7D}"/>
              </a:ext>
            </a:extLst>
          </p:cNvPr>
          <p:cNvSpPr/>
          <p:nvPr/>
        </p:nvSpPr>
        <p:spPr>
          <a:xfrm>
            <a:off x="483548" y="209208"/>
            <a:ext cx="622478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The difficult part: solution of the Bloch Equation </a:t>
            </a:r>
            <a:endParaRPr lang="en-US" sz="2000" i="1" dirty="0"/>
          </a:p>
          <a:p>
            <a:endParaRPr lang="en-US" sz="2200" dirty="0"/>
          </a:p>
          <a:p>
            <a:r>
              <a:rPr lang="en-US" sz="2000" dirty="0"/>
              <a:t>Full Bloch Equation with matrix-vector product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94405D-2128-F645-2D2B-7F39BEAAC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94" y="3359607"/>
            <a:ext cx="7772400" cy="69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98A018-8497-B542-96B8-72918C2ED03C}"/>
              </a:ext>
            </a:extLst>
          </p:cNvPr>
          <p:cNvSpPr/>
          <p:nvPr/>
        </p:nvSpPr>
        <p:spPr>
          <a:xfrm>
            <a:off x="661989" y="1273781"/>
            <a:ext cx="7933371" cy="710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spcBef>
                <a:spcPts val="500"/>
              </a:spcBef>
              <a:buFont typeface="Arial"/>
              <a:buChar char="•"/>
            </a:pPr>
            <a:r>
              <a:rPr lang="en-US" sz="1800" dirty="0">
                <a:latin typeface="Calibri"/>
                <a:cs typeface="Calibri"/>
              </a:rPr>
              <a:t>If 		                          the Bloch equations </a:t>
            </a:r>
            <a:r>
              <a:rPr lang="en-US" sz="1800" i="1" dirty="0">
                <a:latin typeface="Calibri"/>
                <a:cs typeface="Calibri"/>
              </a:rPr>
              <a:t>decouple</a:t>
            </a:r>
            <a:r>
              <a:rPr lang="en-US" sz="1800" dirty="0">
                <a:latin typeface="Calibri"/>
                <a:cs typeface="Calibri"/>
              </a:rPr>
              <a:t>: simple solutions</a:t>
            </a:r>
            <a:endParaRPr lang="en-US" sz="1800" baseline="-25000" dirty="0">
              <a:latin typeface="Calibri"/>
              <a:cs typeface="Calibri"/>
            </a:endParaRPr>
          </a:p>
          <a:p>
            <a:pPr marL="177800" indent="-177800">
              <a:spcBef>
                <a:spcPts val="500"/>
              </a:spcBef>
              <a:buFont typeface="Arial"/>
              <a:buChar char="•"/>
            </a:pPr>
            <a:r>
              <a:rPr lang="en-US" sz="1800" dirty="0">
                <a:latin typeface="Calibri"/>
                <a:cs typeface="Calibri"/>
              </a:rPr>
              <a:t>These solutions are important for the encoding step (after excitation)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BBB5E9-5FAB-0E4A-BA35-DA472E1E68FB}"/>
              </a:ext>
            </a:extLst>
          </p:cNvPr>
          <p:cNvSpPr/>
          <p:nvPr/>
        </p:nvSpPr>
        <p:spPr>
          <a:xfrm>
            <a:off x="638093" y="394693"/>
            <a:ext cx="839840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cs typeface="Calibri"/>
              </a:rPr>
              <a:t>Closed-form solutions of the Bloch Equations (1)</a:t>
            </a:r>
          </a:p>
          <a:p>
            <a:r>
              <a:rPr lang="en-US" sz="2000" i="1" dirty="0"/>
              <a:t>Bloch Equation in absence of RF pulse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BF5CB-308D-954A-864F-E4D24FDFAF34}"/>
              </a:ext>
            </a:extLst>
          </p:cNvPr>
          <p:cNvSpPr txBox="1"/>
          <p:nvPr/>
        </p:nvSpPr>
        <p:spPr>
          <a:xfrm>
            <a:off x="451463" y="3802318"/>
            <a:ext cx="251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Solution </a:t>
            </a:r>
            <a:r>
              <a:rPr lang="en-US" sz="1800" i="1" dirty="0"/>
              <a:t>after</a:t>
            </a:r>
            <a:r>
              <a:rPr lang="en-US" sz="1800" dirty="0"/>
              <a:t> 90°</a:t>
            </a:r>
            <a:r>
              <a:rPr lang="en-US" sz="1800" baseline="-25000" dirty="0"/>
              <a:t>y</a:t>
            </a:r>
            <a:r>
              <a:rPr lang="en-US" sz="1800" dirty="0"/>
              <a:t> pulse:</a:t>
            </a:r>
          </a:p>
        </p:txBody>
      </p:sp>
      <p:pic>
        <p:nvPicPr>
          <p:cNvPr id="3" name="relax">
            <a:hlinkClick r:id="" action="ppaction://media"/>
            <a:extLst>
              <a:ext uri="{FF2B5EF4-FFF2-40B4-BE49-F238E27FC236}">
                <a16:creationId xmlns:a16="http://schemas.microsoft.com/office/drawing/2014/main" id="{19359EC5-09DB-5D4E-B8AF-0892FAC2DA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7573" t="4574" r="17782" b="4981"/>
          <a:stretch>
            <a:fillRect/>
          </a:stretch>
        </p:blipFill>
        <p:spPr>
          <a:xfrm>
            <a:off x="6190456" y="2073844"/>
            <a:ext cx="1428750" cy="149921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923A438-5BD0-8840-A7BA-33F25D09E6AF}"/>
              </a:ext>
            </a:extLst>
          </p:cNvPr>
          <p:cNvGrpSpPr/>
          <p:nvPr/>
        </p:nvGrpSpPr>
        <p:grpSpPr>
          <a:xfrm>
            <a:off x="6054842" y="1943838"/>
            <a:ext cx="1654258" cy="1311867"/>
            <a:chOff x="6054842" y="1943838"/>
            <a:chExt cx="1654258" cy="13118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07A23B-FD03-F94A-BC7D-C4DE17109535}"/>
                </a:ext>
              </a:extLst>
            </p:cNvPr>
            <p:cNvSpPr txBox="1"/>
            <p:nvPr/>
          </p:nvSpPr>
          <p:spPr>
            <a:xfrm>
              <a:off x="6054842" y="2921333"/>
              <a:ext cx="271228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  <a:latin typeface="Times" pitchFamily="2" charset="0"/>
                </a:rPr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C776E3-BE55-0A44-B559-965CB3285D6B}"/>
                </a:ext>
              </a:extLst>
            </p:cNvPr>
            <p:cNvSpPr txBox="1"/>
            <p:nvPr/>
          </p:nvSpPr>
          <p:spPr>
            <a:xfrm>
              <a:off x="7437872" y="2955623"/>
              <a:ext cx="27122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  <a:latin typeface="Times" pitchFamily="2" charset="0"/>
                </a:rPr>
                <a:t>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4B330F-B7F4-E244-BE43-D784203D0357}"/>
                </a:ext>
              </a:extLst>
            </p:cNvPr>
            <p:cNvSpPr txBox="1"/>
            <p:nvPr/>
          </p:nvSpPr>
          <p:spPr>
            <a:xfrm>
              <a:off x="6904831" y="1943838"/>
              <a:ext cx="25199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  <a:latin typeface="Times" pitchFamily="2" charset="0"/>
                </a:rPr>
                <a:t>z</a:t>
              </a:r>
            </a:p>
          </p:txBody>
        </p:sp>
      </p:grpSp>
      <p:pic>
        <p:nvPicPr>
          <p:cNvPr id="14" name="Picture 13" descr="frac_d_vec_M_dt_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9" y="2243920"/>
            <a:ext cx="4743088" cy="880280"/>
          </a:xfrm>
          <a:prstGeom prst="rect">
            <a:avLst/>
          </a:prstGeom>
        </p:spPr>
      </p:pic>
      <p:pic>
        <p:nvPicPr>
          <p:cNvPr id="19" name="Picture 18" descr="newcommand_ee_te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808" y="3740415"/>
            <a:ext cx="5962688" cy="517495"/>
          </a:xfrm>
          <a:prstGeom prst="rect">
            <a:avLst/>
          </a:prstGeom>
        </p:spPr>
      </p:pic>
      <p:pic>
        <p:nvPicPr>
          <p:cNvPr id="20" name="Picture 19" descr="newcommand_ee_te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808" y="4346811"/>
            <a:ext cx="2331269" cy="3689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DAA53C-244C-6A70-AA0F-F163E1C00C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7554" y="1331492"/>
            <a:ext cx="2210321" cy="2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6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6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8BBB5E9-5FAB-0E4A-BA35-DA472E1E68FB}"/>
              </a:ext>
            </a:extLst>
          </p:cNvPr>
          <p:cNvSpPr/>
          <p:nvPr/>
        </p:nvSpPr>
        <p:spPr>
          <a:xfrm>
            <a:off x="235812" y="382052"/>
            <a:ext cx="8879602" cy="1337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cs typeface="Calibri"/>
              </a:rPr>
              <a:t>Closed-form solutions of the Bloch Equations (2)</a:t>
            </a:r>
          </a:p>
          <a:p>
            <a:pPr>
              <a:lnSpc>
                <a:spcPct val="150000"/>
              </a:lnSpc>
            </a:pPr>
            <a:r>
              <a:rPr lang="en-US" sz="2000" i="1" dirty="0">
                <a:solidFill>
                  <a:prstClr val="black"/>
                </a:solidFill>
              </a:rPr>
              <a:t>Bloch Equation with RF pulse,                   , and neglecting relaxation (short RF pulses)</a:t>
            </a:r>
          </a:p>
          <a:p>
            <a:pPr>
              <a:lnSpc>
                <a:spcPct val="150000"/>
              </a:lnSpc>
            </a:pPr>
            <a:endParaRPr lang="en-US" sz="2000" i="1" dirty="0">
              <a:solidFill>
                <a:prstClr val="black"/>
              </a:solidFill>
            </a:endParaRP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9708683"/>
              </p:ext>
            </p:extLst>
          </p:nvPr>
        </p:nvGraphicFramePr>
        <p:xfrm>
          <a:off x="4114257" y="1955528"/>
          <a:ext cx="488237" cy="326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0500" imgH="127000" progId="Equation.3">
                  <p:embed/>
                </p:oleObj>
              </mc:Choice>
              <mc:Fallback>
                <p:oleObj name="Equation" r:id="rId3" imgW="190500" imgH="1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257" y="1955528"/>
                        <a:ext cx="488237" cy="3262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08114" y="3184731"/>
            <a:ext cx="4294380" cy="146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2000"/>
              </a:spcBef>
              <a:buFont typeface="+mj-lt"/>
              <a:buAutoNum type="arabicPeriod"/>
            </a:pPr>
            <a:r>
              <a:rPr lang="en-US" sz="1400" dirty="0" err="1">
                <a:latin typeface="Times Bold"/>
                <a:cs typeface="Times Bold"/>
              </a:rPr>
              <a:t>Δ</a:t>
            </a:r>
            <a:r>
              <a:rPr lang="en-US" sz="1400" i="1" dirty="0" err="1">
                <a:latin typeface="Times Bold"/>
                <a:cs typeface="Times Bold"/>
              </a:rPr>
              <a:t>ω</a:t>
            </a:r>
            <a:r>
              <a:rPr lang="en-US" sz="1400" dirty="0">
                <a:latin typeface="Times Bold"/>
                <a:cs typeface="Times Bold"/>
              </a:rPr>
              <a:t>=0 </a:t>
            </a:r>
            <a:r>
              <a:rPr lang="en-US" sz="1400" dirty="0">
                <a:solidFill>
                  <a:srgbClr val="000000"/>
                </a:solidFill>
                <a:ea typeface="Lucida Grande"/>
                <a:cs typeface="Calibri"/>
              </a:rPr>
              <a:t>⇒</a:t>
            </a:r>
            <a:r>
              <a:rPr lang="en-US" sz="1400" dirty="0">
                <a:solidFill>
                  <a:srgbClr val="000000"/>
                </a:solidFill>
                <a:latin typeface="Calibri"/>
                <a:ea typeface="Lucida Grande"/>
                <a:cs typeface="Calibri"/>
              </a:rPr>
              <a:t> “on-resonant” </a:t>
            </a:r>
            <a:r>
              <a:rPr lang="en-US" sz="1400" dirty="0"/>
              <a:t>rotation around </a:t>
            </a:r>
            <a:r>
              <a:rPr lang="en-US" sz="1400" i="1" dirty="0">
                <a:latin typeface="Times Bold"/>
                <a:cs typeface="Times Bold"/>
              </a:rPr>
              <a:t>ω</a:t>
            </a:r>
            <a:r>
              <a:rPr lang="en-US" sz="1400" baseline="-25000" dirty="0">
                <a:cs typeface="Calibri"/>
              </a:rPr>
              <a:t>1</a:t>
            </a:r>
            <a:r>
              <a:rPr lang="en-US" sz="1400" dirty="0">
                <a:cs typeface="Calibri"/>
              </a:rPr>
              <a:t>:</a:t>
            </a:r>
            <a:endParaRPr lang="en-US" dirty="0"/>
          </a:p>
          <a:p>
            <a:pPr marL="342900" indent="-342900">
              <a:spcBef>
                <a:spcPts val="2000"/>
              </a:spcBef>
              <a:buFont typeface="+mj-lt"/>
              <a:buAutoNum type="arabicPeriod"/>
            </a:pPr>
            <a:r>
              <a:rPr lang="en-US" sz="1400" b="1" dirty="0">
                <a:latin typeface="Times Bold"/>
                <a:cs typeface="Times Bold"/>
              </a:rPr>
              <a:t>Δ</a:t>
            </a:r>
            <a:r>
              <a:rPr lang="en-US" sz="1400" b="1" i="1" dirty="0">
                <a:latin typeface="Times Bold"/>
                <a:cs typeface="Times Bold"/>
              </a:rPr>
              <a:t>ω≠</a:t>
            </a:r>
            <a:r>
              <a:rPr lang="en-US" sz="1400" b="1" dirty="0">
                <a:latin typeface="Times Bold"/>
                <a:cs typeface="Times Bold"/>
              </a:rPr>
              <a:t>0,</a:t>
            </a:r>
            <a:r>
              <a:rPr lang="en-US" sz="1400" dirty="0">
                <a:latin typeface="Times Bold"/>
                <a:cs typeface="Times Bold"/>
              </a:rPr>
              <a:t> </a:t>
            </a:r>
            <a:r>
              <a:rPr lang="en-US" sz="1400" dirty="0">
                <a:cs typeface="Calibri"/>
              </a:rPr>
              <a:t>assuming small ⍺ (STA) </a:t>
            </a:r>
            <a:r>
              <a:rPr lang="en-US" sz="1400" dirty="0">
                <a:solidFill>
                  <a:srgbClr val="000000"/>
                </a:solidFill>
                <a:ea typeface="Lucida Grande"/>
                <a:cs typeface="Calibri"/>
              </a:rPr>
              <a:t>⇒</a:t>
            </a:r>
            <a:r>
              <a:rPr lang="en-US" sz="1400" dirty="0">
                <a:cs typeface="Calibri"/>
              </a:rPr>
              <a:t>  </a:t>
            </a:r>
            <a:r>
              <a:rPr lang="en-US" sz="1400" i="1" dirty="0" err="1">
                <a:latin typeface="Times Bold"/>
                <a:cs typeface="Times Bold"/>
              </a:rPr>
              <a:t>M</a:t>
            </a:r>
            <a:r>
              <a:rPr lang="en-US" sz="1400" baseline="-25000" dirty="0" err="1">
                <a:latin typeface="Times Bold"/>
                <a:cs typeface="Times Bold"/>
              </a:rPr>
              <a:t>z</a:t>
            </a:r>
            <a:r>
              <a:rPr lang="en-US" sz="1400" baseline="-25000" dirty="0">
                <a:latin typeface="Times Bold"/>
                <a:cs typeface="Times Bold"/>
              </a:rPr>
              <a:t> </a:t>
            </a:r>
            <a:r>
              <a:rPr lang="en-US" sz="1400" dirty="0">
                <a:latin typeface="Times Bold"/>
                <a:cs typeface="Times Bold"/>
              </a:rPr>
              <a:t>≈ 0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342900" indent="-342900">
              <a:spcBef>
                <a:spcPts val="2000"/>
              </a:spcBef>
              <a:buFont typeface="+mj-lt"/>
              <a:buAutoNum type="arabicPeriod"/>
            </a:pPr>
            <a:r>
              <a:rPr lang="en-US" sz="1400" dirty="0">
                <a:latin typeface="Times Bold"/>
                <a:cs typeface="Times Bold"/>
              </a:rPr>
              <a:t>Δ</a:t>
            </a:r>
            <a:r>
              <a:rPr lang="en-US" sz="1400" i="1" dirty="0">
                <a:latin typeface="Times Bold"/>
                <a:cs typeface="Times Bold"/>
              </a:rPr>
              <a:t>ω≠</a:t>
            </a:r>
            <a:r>
              <a:rPr lang="en-US" sz="1400" dirty="0">
                <a:latin typeface="Times Bold"/>
                <a:cs typeface="Times Bold"/>
              </a:rPr>
              <a:t>0  </a:t>
            </a:r>
            <a:r>
              <a:rPr lang="en-US" sz="1400" dirty="0">
                <a:latin typeface="Calibri"/>
                <a:cs typeface="Calibri"/>
              </a:rPr>
              <a:t>for some specific RF pulse shapes, e.g. </a:t>
            </a:r>
            <a:r>
              <a:rPr lang="en-US" sz="1400" b="1" i="1" dirty="0">
                <a:latin typeface="Times Bold"/>
                <a:cs typeface="Times Bold"/>
              </a:rPr>
              <a:t>ω</a:t>
            </a:r>
            <a:r>
              <a:rPr lang="en-US" sz="1400" b="1" baseline="-25000" dirty="0">
                <a:latin typeface="Calibri"/>
                <a:cs typeface="Calibri"/>
              </a:rPr>
              <a:t>1</a:t>
            </a:r>
            <a:r>
              <a:rPr lang="en-US" sz="1400" b="1" dirty="0">
                <a:latin typeface="Calibri"/>
                <a:cs typeface="Calibri"/>
              </a:rPr>
              <a:t>=const. </a:t>
            </a:r>
            <a:r>
              <a:rPr lang="en-US" sz="1400" b="1" dirty="0">
                <a:solidFill>
                  <a:srgbClr val="000000"/>
                </a:solidFill>
                <a:ea typeface="Lucida Grande"/>
                <a:cs typeface="Calibri"/>
              </a:rPr>
              <a:t>⇒ </a:t>
            </a:r>
            <a:r>
              <a:rPr lang="en-US" sz="1400" b="1" i="1" dirty="0"/>
              <a:t>rotation around effective field </a:t>
            </a:r>
            <a:r>
              <a:rPr lang="en-US" sz="1400" b="1" i="1" dirty="0" err="1">
                <a:latin typeface="Times Bold"/>
                <a:cs typeface="Times Bold"/>
              </a:rPr>
              <a:t>ω</a:t>
            </a:r>
            <a:r>
              <a:rPr lang="en-US" sz="1400" b="1" baseline="-25000" dirty="0" err="1">
                <a:cs typeface="Calibri"/>
              </a:rPr>
              <a:t>eff</a:t>
            </a:r>
            <a:endParaRPr lang="en-US" sz="1400" b="1" i="1" dirty="0">
              <a:latin typeface="Calibri"/>
              <a:cs typeface="Calibri"/>
            </a:endParaRPr>
          </a:p>
        </p:txBody>
      </p:sp>
      <p:pic>
        <p:nvPicPr>
          <p:cNvPr id="16" name="Picture 15" descr="frac_d_vec_M_dt_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95" y="1676400"/>
            <a:ext cx="3737237" cy="805706"/>
          </a:xfrm>
          <a:prstGeom prst="rect">
            <a:avLst/>
          </a:prstGeom>
        </p:spPr>
      </p:pic>
      <p:pic>
        <p:nvPicPr>
          <p:cNvPr id="17" name="Picture 16" descr="frac_d_vec_M_dt_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94" y="1776512"/>
            <a:ext cx="4365500" cy="605331"/>
          </a:xfrm>
          <a:prstGeom prst="rect">
            <a:avLst/>
          </a:prstGeom>
        </p:spPr>
      </p:pic>
      <p:pic>
        <p:nvPicPr>
          <p:cNvPr id="18" name="Picture 17" descr="newcommand_ee_te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281" y="3135781"/>
            <a:ext cx="3769044" cy="431022"/>
          </a:xfrm>
          <a:prstGeom prst="rect">
            <a:avLst/>
          </a:prstGeom>
        </p:spPr>
      </p:pic>
      <p:pic>
        <p:nvPicPr>
          <p:cNvPr id="27" name="Picture 26" descr="newcommand_ee_te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281" y="3654112"/>
            <a:ext cx="4211226" cy="4371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4ADFD3-8E56-D1A2-B4D0-A7C627C606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1275" y="910996"/>
            <a:ext cx="927100" cy="27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4007D6-846B-C743-AAED-989E6786B062}"/>
              </a:ext>
            </a:extLst>
          </p:cNvPr>
          <p:cNvSpPr txBox="1"/>
          <p:nvPr/>
        </p:nvSpPr>
        <p:spPr>
          <a:xfrm>
            <a:off x="308114" y="2726390"/>
            <a:ext cx="46016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Analytical solutions exist only in few cases: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0324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C0B2DC-DE54-4545-90D5-67F7641AEDB6}"/>
              </a:ext>
            </a:extLst>
          </p:cNvPr>
          <p:cNvSpPr txBox="1"/>
          <p:nvPr/>
        </p:nvSpPr>
        <p:spPr>
          <a:xfrm>
            <a:off x="2403746" y="446097"/>
            <a:ext cx="4336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On- and off-resonance excitation</a:t>
            </a: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8A192691-BDD7-6649-9BE3-2F4043667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923" y="4328071"/>
            <a:ext cx="53897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/>
                <a:cs typeface="Calibri"/>
              </a:rPr>
              <a:t>(</a:t>
            </a:r>
            <a:r>
              <a:rPr lang="en-US" sz="1800" i="1" dirty="0">
                <a:latin typeface="Calibri"/>
                <a:cs typeface="Calibri"/>
              </a:rPr>
              <a:t> </a:t>
            </a:r>
            <a:r>
              <a:rPr lang="en-US" sz="1800" i="1" dirty="0">
                <a:solidFill>
                  <a:srgbClr val="FF0000"/>
                </a:solidFill>
                <a:latin typeface="Calibri"/>
                <a:cs typeface="Calibri"/>
              </a:rPr>
              <a:t>Red </a:t>
            </a:r>
            <a:r>
              <a:rPr lang="en-US" sz="1800" i="1" dirty="0">
                <a:latin typeface="Calibri"/>
                <a:cs typeface="Calibri"/>
              </a:rPr>
              <a:t>effective field axis, </a:t>
            </a:r>
            <a:r>
              <a:rPr lang="en-US" sz="1800" i="1" dirty="0">
                <a:solidFill>
                  <a:srgbClr val="0000FF"/>
                </a:solidFill>
                <a:latin typeface="Calibri"/>
                <a:cs typeface="Calibri"/>
              </a:rPr>
              <a:t>Blue</a:t>
            </a:r>
            <a:r>
              <a:rPr lang="en-US" sz="1800" i="1" dirty="0">
                <a:latin typeface="Calibri"/>
                <a:cs typeface="Calibri"/>
              </a:rPr>
              <a:t> magnetization trajectory </a:t>
            </a:r>
            <a:r>
              <a:rPr lang="en-US" sz="1800" dirty="0">
                <a:latin typeface="Calibri"/>
                <a:cs typeface="Calibri"/>
              </a:rPr>
              <a:t>)</a:t>
            </a:r>
            <a:endParaRPr lang="en-US" sz="1800" i="1" dirty="0">
              <a:latin typeface="Calibri"/>
              <a:cs typeface="Calibri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DBA36ED-7AE7-DB47-ADE5-03A2D8381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4410" y="3625197"/>
            <a:ext cx="1350177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1800" b="1" dirty="0">
                <a:latin typeface="Calibri"/>
                <a:cs typeface="Calibri"/>
              </a:rPr>
              <a:t>on-resonant</a:t>
            </a:r>
          </a:p>
          <a:p>
            <a:pPr algn="ctr" eaLnBrk="1" hangingPunct="1"/>
            <a:r>
              <a:rPr lang="en-US" sz="1600" dirty="0">
                <a:latin typeface="Times Bold"/>
                <a:cs typeface="Times Bold"/>
              </a:rPr>
              <a:t>(</a:t>
            </a:r>
            <a:r>
              <a:rPr lang="en-US" sz="1600" dirty="0" err="1">
                <a:latin typeface="Times Bold"/>
                <a:cs typeface="Times Bold"/>
              </a:rPr>
              <a:t>Δ</a:t>
            </a:r>
            <a:r>
              <a:rPr lang="en-US" sz="1600" i="1" dirty="0" err="1">
                <a:latin typeface="Times Bold"/>
                <a:cs typeface="Times Bold"/>
              </a:rPr>
              <a:t>ω</a:t>
            </a:r>
            <a:r>
              <a:rPr lang="en-US" sz="1600" dirty="0">
                <a:latin typeface="Times Bold"/>
                <a:cs typeface="Times Bold"/>
              </a:rPr>
              <a:t>=0)</a:t>
            </a:r>
            <a:endParaRPr lang="en-GB" sz="1600" b="1" dirty="0">
              <a:latin typeface="Calibri"/>
              <a:cs typeface="Calibri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4DD39EED-5A30-DC40-9706-9BD9E0A9FE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6156" y="3625289"/>
            <a:ext cx="235712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1800" b="1" i="1" dirty="0">
                <a:latin typeface="Calibri"/>
                <a:cs typeface="Calibri"/>
              </a:rPr>
              <a:t>Medium</a:t>
            </a:r>
            <a:r>
              <a:rPr lang="en-GB" sz="1800" b="1" dirty="0">
                <a:latin typeface="Calibri"/>
                <a:cs typeface="Calibri"/>
              </a:rPr>
              <a:t> off-resonance</a:t>
            </a:r>
          </a:p>
          <a:p>
            <a:pPr lvl="0" algn="ctr" eaLnBrk="1" hangingPunct="1"/>
            <a:r>
              <a:rPr lang="en-US" sz="1600" dirty="0">
                <a:solidFill>
                  <a:prstClr val="black"/>
                </a:solidFill>
                <a:latin typeface="Times Bold"/>
                <a:ea typeface="+mn-ea"/>
                <a:cs typeface="Times Bold"/>
              </a:rPr>
              <a:t>(</a:t>
            </a:r>
            <a:r>
              <a:rPr lang="en-US" sz="1600" dirty="0" err="1">
                <a:solidFill>
                  <a:prstClr val="black"/>
                </a:solidFill>
                <a:latin typeface="Times Bold"/>
                <a:ea typeface="+mn-ea"/>
                <a:cs typeface="Times Bold"/>
              </a:rPr>
              <a:t>Δ</a:t>
            </a:r>
            <a:r>
              <a:rPr lang="en-US" sz="1600" i="1" dirty="0" err="1">
                <a:solidFill>
                  <a:prstClr val="black"/>
                </a:solidFill>
                <a:latin typeface="Times Bold"/>
                <a:ea typeface="+mn-ea"/>
                <a:cs typeface="Times Bold"/>
              </a:rPr>
              <a:t>ω</a:t>
            </a:r>
            <a:r>
              <a:rPr lang="en-US" sz="1600" dirty="0">
                <a:solidFill>
                  <a:prstClr val="black"/>
                </a:solidFill>
                <a:latin typeface="Times Bold"/>
                <a:ea typeface="+mn-ea"/>
                <a:cs typeface="Times Bold"/>
              </a:rPr>
              <a:t> &gt; 0)</a:t>
            </a:r>
            <a:endParaRPr lang="en-GB" sz="1600" b="1" dirty="0">
              <a:solidFill>
                <a:prstClr val="black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A9518DA2-424A-184C-B0E6-04AB21E17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4871" y="3623829"/>
            <a:ext cx="2092624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1800" b="1" i="1" dirty="0">
                <a:latin typeface="Calibri"/>
                <a:cs typeface="Calibri"/>
              </a:rPr>
              <a:t>Large </a:t>
            </a:r>
            <a:r>
              <a:rPr lang="en-GB" sz="1800" b="1" dirty="0">
                <a:latin typeface="Calibri"/>
                <a:cs typeface="Calibri"/>
              </a:rPr>
              <a:t>off-resonance</a:t>
            </a:r>
          </a:p>
          <a:p>
            <a:pPr lvl="0" algn="ctr" eaLnBrk="1" hangingPunct="1"/>
            <a:r>
              <a:rPr lang="en-US" sz="1600" dirty="0">
                <a:solidFill>
                  <a:prstClr val="black"/>
                </a:solidFill>
                <a:latin typeface="Times Bold"/>
                <a:ea typeface="+mn-ea"/>
                <a:cs typeface="Times Bold"/>
              </a:rPr>
              <a:t>(</a:t>
            </a:r>
            <a:r>
              <a:rPr lang="en-US" sz="1600" dirty="0" err="1">
                <a:solidFill>
                  <a:prstClr val="black"/>
                </a:solidFill>
                <a:latin typeface="Times Bold"/>
                <a:ea typeface="+mn-ea"/>
                <a:cs typeface="Times Bold"/>
              </a:rPr>
              <a:t>Δ</a:t>
            </a:r>
            <a:r>
              <a:rPr lang="en-US" sz="1600" i="1" dirty="0" err="1">
                <a:solidFill>
                  <a:prstClr val="black"/>
                </a:solidFill>
                <a:latin typeface="Times Bold"/>
                <a:ea typeface="+mn-ea"/>
                <a:cs typeface="Times Bold"/>
              </a:rPr>
              <a:t>ω</a:t>
            </a:r>
            <a:r>
              <a:rPr lang="en-US" sz="1600" i="1" dirty="0">
                <a:solidFill>
                  <a:prstClr val="black"/>
                </a:solidFill>
                <a:latin typeface="Times Bold"/>
                <a:ea typeface="+mn-ea"/>
                <a:cs typeface="Times Bold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Times Bold"/>
                <a:ea typeface="+mn-ea"/>
                <a:cs typeface="Times Bold"/>
              </a:rPr>
              <a:t>&gt;&gt; 0)</a:t>
            </a:r>
            <a:endParaRPr lang="en-GB" sz="1600" b="1" dirty="0">
              <a:solidFill>
                <a:prstClr val="black"/>
              </a:solidFill>
              <a:latin typeface="Calibri"/>
              <a:ea typeface="+mn-ea"/>
              <a:cs typeface="Calibri"/>
            </a:endParaRPr>
          </a:p>
        </p:txBody>
      </p:sp>
      <p:pic>
        <p:nvPicPr>
          <p:cNvPr id="17" name="off-res-larg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21691" r="21910"/>
          <a:stretch>
            <a:fillRect/>
          </a:stretch>
        </p:blipFill>
        <p:spPr>
          <a:xfrm>
            <a:off x="6428330" y="1327780"/>
            <a:ext cx="1807006" cy="2403006"/>
          </a:xfrm>
          <a:prstGeom prst="rect">
            <a:avLst/>
          </a:prstGeom>
        </p:spPr>
      </p:pic>
      <p:pic>
        <p:nvPicPr>
          <p:cNvPr id="18" name="off-res-medium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19692" r="21392"/>
          <a:stretch>
            <a:fillRect/>
          </a:stretch>
        </p:blipFill>
        <p:spPr>
          <a:xfrm>
            <a:off x="3700317" y="1324138"/>
            <a:ext cx="1887683" cy="2403007"/>
          </a:xfrm>
          <a:prstGeom prst="rect">
            <a:avLst/>
          </a:prstGeom>
        </p:spPr>
      </p:pic>
      <p:pic>
        <p:nvPicPr>
          <p:cNvPr id="19" name="on-res.mo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0"/>
          <a:srcRect l="19644" r="21801"/>
          <a:stretch>
            <a:fillRect/>
          </a:stretch>
        </p:blipFill>
        <p:spPr>
          <a:xfrm>
            <a:off x="981855" y="1327780"/>
            <a:ext cx="1876136" cy="240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1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6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36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732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36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9A1C761-4A78-ED1C-BE2B-8D2201F86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43" y="3614822"/>
            <a:ext cx="4678910" cy="9440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08A08E-492A-C2C2-9890-4BC4F43E5541}"/>
              </a:ext>
            </a:extLst>
          </p:cNvPr>
          <p:cNvSpPr txBox="1"/>
          <p:nvPr/>
        </p:nvSpPr>
        <p:spPr>
          <a:xfrm>
            <a:off x="1376420" y="318899"/>
            <a:ext cx="6252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small tip angle approximation and slice-selection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09E8E44-58DA-B892-5136-70EF5B5A1515}"/>
              </a:ext>
            </a:extLst>
          </p:cNvPr>
          <p:cNvSpPr txBox="1">
            <a:spLocks noChangeArrowheads="1"/>
          </p:cNvSpPr>
          <p:nvPr/>
        </p:nvSpPr>
        <p:spPr>
          <a:xfrm>
            <a:off x="438150" y="1153578"/>
            <a:ext cx="8454330" cy="141343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Calibri"/>
                <a:cs typeface="Calibri"/>
              </a:rPr>
              <a:t>small tip angle approximation </a:t>
            </a:r>
          </a:p>
          <a:p>
            <a:r>
              <a:rPr lang="en-US" sz="2000" dirty="0">
                <a:latin typeface="Calibri"/>
                <a:cs typeface="Calibri"/>
              </a:rPr>
              <a:t>Off-resonance from slice selection gradient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⇒ Decoupled Bloch equation: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0FA2596-A2B8-01B2-5E22-D2D5C1057869}"/>
              </a:ext>
            </a:extLst>
          </p:cNvPr>
          <p:cNvGrpSpPr/>
          <p:nvPr/>
        </p:nvGrpSpPr>
        <p:grpSpPr>
          <a:xfrm>
            <a:off x="2119748" y="3600403"/>
            <a:ext cx="5868158" cy="1233465"/>
            <a:chOff x="1995055" y="3822483"/>
            <a:chExt cx="5868158" cy="123346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103BCDE-6028-924D-2118-F13B8D66E9E1}"/>
                </a:ext>
              </a:extLst>
            </p:cNvPr>
            <p:cNvGrpSpPr/>
            <p:nvPr/>
          </p:nvGrpSpPr>
          <p:grpSpPr>
            <a:xfrm>
              <a:off x="5509252" y="3822483"/>
              <a:ext cx="1386711" cy="1087606"/>
              <a:chOff x="6372669" y="1383530"/>
              <a:chExt cx="2497084" cy="1777944"/>
            </a:xfrm>
          </p:grpSpPr>
          <p:pic>
            <p:nvPicPr>
              <p:cNvPr id="14" name="Picture 13" descr="min_seq_diag.pdf">
                <a:extLst>
                  <a:ext uri="{FF2B5EF4-FFF2-40B4-BE49-F238E27FC236}">
                    <a16:creationId xmlns:a16="http://schemas.microsoft.com/office/drawing/2014/main" id="{86A3DA35-9518-BA89-948E-FD316B13BB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72669" y="1383530"/>
                <a:ext cx="2497084" cy="1766805"/>
              </a:xfrm>
              <a:prstGeom prst="rect">
                <a:avLst/>
              </a:prstGeom>
            </p:spPr>
          </p:pic>
          <p:sp>
            <p:nvSpPr>
              <p:cNvPr id="15" name="Trapezoid 14">
                <a:extLst>
                  <a:ext uri="{FF2B5EF4-FFF2-40B4-BE49-F238E27FC236}">
                    <a16:creationId xmlns:a16="http://schemas.microsoft.com/office/drawing/2014/main" id="{1F4A230B-DD78-FFFD-FDD5-30F509E9A10E}"/>
                  </a:ext>
                </a:extLst>
              </p:cNvPr>
              <p:cNvSpPr/>
              <p:nvPr/>
            </p:nvSpPr>
            <p:spPr>
              <a:xfrm rot="10800000">
                <a:off x="7798721" y="2909361"/>
                <a:ext cx="334231" cy="252113"/>
              </a:xfrm>
              <a:prstGeom prst="trapezoid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86CFC56-9438-818B-B4C1-C1CF91E31D40}"/>
                </a:ext>
              </a:extLst>
            </p:cNvPr>
            <p:cNvSpPr/>
            <p:nvPr/>
          </p:nvSpPr>
          <p:spPr>
            <a:xfrm>
              <a:off x="1995055" y="4389806"/>
              <a:ext cx="817418" cy="430663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9A843A6-1D58-C2A7-D9C2-6AE340C99EB0}"/>
                </a:ext>
              </a:extLst>
            </p:cNvPr>
            <p:cNvSpPr txBox="1"/>
            <p:nvPr/>
          </p:nvSpPr>
          <p:spPr>
            <a:xfrm>
              <a:off x="6694239" y="4755866"/>
              <a:ext cx="116897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slice rewinder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534F1FFA-0D60-548C-94D5-AFCF1C38F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265" y="1189483"/>
            <a:ext cx="1432822" cy="6251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7A80AB-5D71-948D-74CB-BD7952DBF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0562" y="2046563"/>
            <a:ext cx="3804090" cy="2978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464392-DB05-499A-BC0F-347BD3FEEC67}"/>
              </a:ext>
            </a:extLst>
          </p:cNvPr>
          <p:cNvSpPr txBox="1"/>
          <p:nvPr/>
        </p:nvSpPr>
        <p:spPr>
          <a:xfrm>
            <a:off x="463694" y="2761269"/>
            <a:ext cx="86221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Solution after RF-pulse of duration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Calibri"/>
              </a:rPr>
              <a:t>τ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  <a:p>
            <a:r>
              <a:rPr lang="en-US" sz="2000" u="sng" dirty="0">
                <a:cs typeface="Calibri"/>
              </a:rPr>
              <a:t>the RF-pulse is the Fourier Transform of the slice profile </a:t>
            </a:r>
          </a:p>
          <a:p>
            <a:endParaRPr lang="en-US" sz="2000" dirty="0">
              <a:cs typeface="Calibri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411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elex30.mp4">
            <a:hlinkClick r:id="" action="ppaction://media"/>
            <a:extLst>
              <a:ext uri="{FF2B5EF4-FFF2-40B4-BE49-F238E27FC236}">
                <a16:creationId xmlns:a16="http://schemas.microsoft.com/office/drawing/2014/main" id="{95EE02C2-BF42-C894-7F6E-C7792FCC91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565" y="1534352"/>
            <a:ext cx="4522435" cy="2826522"/>
          </a:xfrm>
          <a:prstGeom prst="rect">
            <a:avLst/>
          </a:prstGeom>
        </p:spPr>
      </p:pic>
      <p:pic>
        <p:nvPicPr>
          <p:cNvPr id="3" name="selex90.mp4">
            <a:hlinkClick r:id="" action="ppaction://media"/>
            <a:extLst>
              <a:ext uri="{FF2B5EF4-FFF2-40B4-BE49-F238E27FC236}">
                <a16:creationId xmlns:a16="http://schemas.microsoft.com/office/drawing/2014/main" id="{3A928FFA-B1AB-24AE-3D4E-CEB07701AF2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2000" y="1672728"/>
            <a:ext cx="4301033" cy="26881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31C66B-0A95-ED58-B435-1A7429B13FBB}"/>
              </a:ext>
            </a:extLst>
          </p:cNvPr>
          <p:cNvSpPr txBox="1"/>
          <p:nvPr/>
        </p:nvSpPr>
        <p:spPr>
          <a:xfrm>
            <a:off x="1676281" y="1074317"/>
            <a:ext cx="1269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30° </a:t>
            </a:r>
            <a:r>
              <a:rPr lang="en-US" sz="1600" dirty="0"/>
              <a:t>excitation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D9F5F7-6832-A53E-41CE-882BDD6EABF0}"/>
              </a:ext>
            </a:extLst>
          </p:cNvPr>
          <p:cNvSpPr txBox="1"/>
          <p:nvPr/>
        </p:nvSpPr>
        <p:spPr>
          <a:xfrm>
            <a:off x="6119328" y="1156378"/>
            <a:ext cx="1269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90° </a:t>
            </a:r>
            <a:r>
              <a:rPr lang="en-US" sz="1600" dirty="0"/>
              <a:t>excitation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B3E31C-F9CF-45AE-472F-804546D0E0DC}"/>
              </a:ext>
            </a:extLst>
          </p:cNvPr>
          <p:cNvSpPr txBox="1"/>
          <p:nvPr/>
        </p:nvSpPr>
        <p:spPr>
          <a:xfrm>
            <a:off x="1376420" y="318899"/>
            <a:ext cx="6252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small tip angle approximation and slice-selection</a:t>
            </a:r>
          </a:p>
        </p:txBody>
      </p:sp>
    </p:spTree>
    <p:extLst>
      <p:ext uri="{BB962C8B-B14F-4D97-AF65-F5344CB8AC3E}">
        <p14:creationId xmlns:p14="http://schemas.microsoft.com/office/powerpoint/2010/main" val="387456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7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19856</TotalTime>
  <Words>1757</Words>
  <Application>Microsoft Macintosh PowerPoint</Application>
  <PresentationFormat>On-screen Show (16:9)</PresentationFormat>
  <Paragraphs>262</Paragraphs>
  <Slides>25</Slides>
  <Notes>8</Notes>
  <HiddenSlides>0</HiddenSlides>
  <MMClips>9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Arial</vt:lpstr>
      <vt:lpstr>Calibri</vt:lpstr>
      <vt:lpstr>Calibri Light</vt:lpstr>
      <vt:lpstr>Courier</vt:lpstr>
      <vt:lpstr>Lucida Grande</vt:lpstr>
      <vt:lpstr>Symbol</vt:lpstr>
      <vt:lpstr>Times</vt:lpstr>
      <vt:lpstr>Times Bold</vt:lpstr>
      <vt:lpstr>Times New Roman</vt:lpstr>
      <vt:lpstr>Wingdings</vt:lpstr>
      <vt:lpstr>Office Theme</vt:lpstr>
      <vt:lpstr>Equation</vt:lpstr>
      <vt:lpstr>PowerPoint Presentation</vt:lpstr>
      <vt:lpstr>PowerPoint Presentation</vt:lpstr>
      <vt:lpstr>Equations of classical MR physics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pulse design problem</vt:lpstr>
      <vt:lpstr>Shinnar-Le-Roux Pulses</vt:lpstr>
      <vt:lpstr>Shinnar-Le-Roux Pulses</vt:lpstr>
      <vt:lpstr>VERSE Pulses</vt:lpstr>
      <vt:lpstr>Binomial Pulses – Excitation of spectral components</vt:lpstr>
      <vt:lpstr>Binomial Pulses – Excitation of spectral components</vt:lpstr>
      <vt:lpstr>Adiabatic Pulses</vt:lpstr>
      <vt:lpstr>Adiabatic Pulses</vt:lpstr>
      <vt:lpstr>PowerPoint Presentation</vt:lpstr>
      <vt:lpstr>Adiabatic Pulses</vt:lpstr>
      <vt:lpstr>Summary</vt:lpstr>
      <vt:lpstr>Measurement of the pulse profile:   Hands-on Pypulseq Example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Tony Stöcker</cp:lastModifiedBy>
  <cp:revision>298</cp:revision>
  <dcterms:created xsi:type="dcterms:W3CDTF">2019-04-29T17:47:30Z</dcterms:created>
  <dcterms:modified xsi:type="dcterms:W3CDTF">2024-02-07T22:12:42Z</dcterms:modified>
</cp:coreProperties>
</file>